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4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5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6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7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18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9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20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21.xml" ContentType="application/vnd.openxmlformats-officedocument.theme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22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4" r:id="rId3"/>
    <p:sldMasterId id="2147483686" r:id="rId4"/>
    <p:sldMasterId id="2147483699" r:id="rId5"/>
    <p:sldMasterId id="2147483750" r:id="rId6"/>
    <p:sldMasterId id="2147483762" r:id="rId7"/>
    <p:sldMasterId id="2147483788" r:id="rId8"/>
    <p:sldMasterId id="2147483800" r:id="rId9"/>
    <p:sldMasterId id="2147483812" r:id="rId10"/>
    <p:sldMasterId id="2147483824" r:id="rId11"/>
    <p:sldMasterId id="2147483840" r:id="rId12"/>
    <p:sldMasterId id="2147483865" r:id="rId13"/>
    <p:sldMasterId id="2147483878" r:id="rId14"/>
    <p:sldMasterId id="2147483891" r:id="rId15"/>
    <p:sldMasterId id="2147483917" r:id="rId16"/>
    <p:sldMasterId id="2147483930" r:id="rId17"/>
    <p:sldMasterId id="2147483943" r:id="rId18"/>
    <p:sldMasterId id="2147483955" r:id="rId19"/>
    <p:sldMasterId id="2147483967" r:id="rId20"/>
    <p:sldMasterId id="2147483979" r:id="rId21"/>
    <p:sldMasterId id="2147483992" r:id="rId22"/>
    <p:sldMasterId id="2147484005" r:id="rId23"/>
  </p:sldMasterIdLst>
  <p:notesMasterIdLst>
    <p:notesMasterId r:id="rId72"/>
  </p:notesMasterIdLst>
  <p:sldIdLst>
    <p:sldId id="257" r:id="rId24"/>
    <p:sldId id="258" r:id="rId25"/>
    <p:sldId id="270" r:id="rId26"/>
    <p:sldId id="276" r:id="rId27"/>
    <p:sldId id="277" r:id="rId28"/>
    <p:sldId id="273" r:id="rId29"/>
    <p:sldId id="317" r:id="rId30"/>
    <p:sldId id="334" r:id="rId31"/>
    <p:sldId id="336" r:id="rId32"/>
    <p:sldId id="333" r:id="rId33"/>
    <p:sldId id="274" r:id="rId34"/>
    <p:sldId id="318" r:id="rId35"/>
    <p:sldId id="319" r:id="rId36"/>
    <p:sldId id="312" r:id="rId37"/>
    <p:sldId id="313" r:id="rId38"/>
    <p:sldId id="293" r:id="rId39"/>
    <p:sldId id="299" r:id="rId40"/>
    <p:sldId id="283" r:id="rId41"/>
    <p:sldId id="284" r:id="rId42"/>
    <p:sldId id="285" r:id="rId43"/>
    <p:sldId id="323" r:id="rId44"/>
    <p:sldId id="286" r:id="rId45"/>
    <p:sldId id="300" r:id="rId46"/>
    <p:sldId id="294" r:id="rId47"/>
    <p:sldId id="326" r:id="rId48"/>
    <p:sldId id="295" r:id="rId49"/>
    <p:sldId id="327" r:id="rId50"/>
    <p:sldId id="328" r:id="rId51"/>
    <p:sldId id="329" r:id="rId52"/>
    <p:sldId id="330" r:id="rId53"/>
    <p:sldId id="331" r:id="rId54"/>
    <p:sldId id="296" r:id="rId55"/>
    <p:sldId id="297" r:id="rId56"/>
    <p:sldId id="298" r:id="rId57"/>
    <p:sldId id="304" r:id="rId58"/>
    <p:sldId id="305" r:id="rId59"/>
    <p:sldId id="306" r:id="rId60"/>
    <p:sldId id="301" r:id="rId61"/>
    <p:sldId id="324" r:id="rId62"/>
    <p:sldId id="325" r:id="rId63"/>
    <p:sldId id="287" r:id="rId64"/>
    <p:sldId id="278" r:id="rId65"/>
    <p:sldId id="302" r:id="rId66"/>
    <p:sldId id="332" r:id="rId67"/>
    <p:sldId id="307" r:id="rId68"/>
    <p:sldId id="308" r:id="rId69"/>
    <p:sldId id="335" r:id="rId70"/>
    <p:sldId id="269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1pPr>
    <a:lvl2pPr marL="0" marR="0" indent="2286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2pPr>
    <a:lvl3pPr marL="0" marR="0" indent="4572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3pPr>
    <a:lvl4pPr marL="0" marR="0" indent="6858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4pPr>
    <a:lvl5pPr marL="0" marR="0" indent="9144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5pPr>
    <a:lvl6pPr marL="0" marR="0" indent="11430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6pPr>
    <a:lvl7pPr marL="0" marR="0" indent="13716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7pPr>
    <a:lvl8pPr marL="0" marR="0" indent="16002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8pPr>
    <a:lvl9pPr marL="0" marR="0" indent="18288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FreightSansLFPro"/>
          <a:ea typeface="FreightSansLFPro"/>
          <a:cs typeface="FreightSansLFPro"/>
        </a:font>
        <a:srgbClr val="646A72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737"/>
  </p:normalViewPr>
  <p:slideViewPr>
    <p:cSldViewPr snapToGrid="0" snapToObjects="1">
      <p:cViewPr varScale="1">
        <p:scale>
          <a:sx n="47" d="100"/>
          <a:sy n="47" d="100"/>
        </p:scale>
        <p:origin x="72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slide" Target="slides/slide40.xml"/><Relationship Id="rId64" Type="http://schemas.openxmlformats.org/officeDocument/2006/relationships/slide" Target="slides/slide41.xml"/><Relationship Id="rId65" Type="http://schemas.openxmlformats.org/officeDocument/2006/relationships/slide" Target="slides/slide42.xml"/><Relationship Id="rId66" Type="http://schemas.openxmlformats.org/officeDocument/2006/relationships/slide" Target="slides/slide43.xml"/><Relationship Id="rId67" Type="http://schemas.openxmlformats.org/officeDocument/2006/relationships/slide" Target="slides/slide44.xml"/><Relationship Id="rId68" Type="http://schemas.openxmlformats.org/officeDocument/2006/relationships/slide" Target="slides/slide45.xml"/><Relationship Id="rId69" Type="http://schemas.openxmlformats.org/officeDocument/2006/relationships/slide" Target="slides/slide46.xml"/><Relationship Id="rId50" Type="http://schemas.openxmlformats.org/officeDocument/2006/relationships/slide" Target="slides/slide27.xml"/><Relationship Id="rId51" Type="http://schemas.openxmlformats.org/officeDocument/2006/relationships/slide" Target="slides/slide28.xml"/><Relationship Id="rId52" Type="http://schemas.openxmlformats.org/officeDocument/2006/relationships/slide" Target="slides/slide29.xml"/><Relationship Id="rId53" Type="http://schemas.openxmlformats.org/officeDocument/2006/relationships/slide" Target="slides/slide30.xml"/><Relationship Id="rId54" Type="http://schemas.openxmlformats.org/officeDocument/2006/relationships/slide" Target="slides/slide31.xml"/><Relationship Id="rId55" Type="http://schemas.openxmlformats.org/officeDocument/2006/relationships/slide" Target="slides/slide32.xml"/><Relationship Id="rId56" Type="http://schemas.openxmlformats.org/officeDocument/2006/relationships/slide" Target="slides/slide33.xml"/><Relationship Id="rId57" Type="http://schemas.openxmlformats.org/officeDocument/2006/relationships/slide" Target="slides/slide34.xml"/><Relationship Id="rId58" Type="http://schemas.openxmlformats.org/officeDocument/2006/relationships/slide" Target="slides/slide35.xml"/><Relationship Id="rId59" Type="http://schemas.openxmlformats.org/officeDocument/2006/relationships/slide" Target="slides/slide36.xml"/><Relationship Id="rId40" Type="http://schemas.openxmlformats.org/officeDocument/2006/relationships/slide" Target="slides/slide17.xml"/><Relationship Id="rId41" Type="http://schemas.openxmlformats.org/officeDocument/2006/relationships/slide" Target="slides/slide18.xml"/><Relationship Id="rId42" Type="http://schemas.openxmlformats.org/officeDocument/2006/relationships/slide" Target="slides/slide19.xml"/><Relationship Id="rId43" Type="http://schemas.openxmlformats.org/officeDocument/2006/relationships/slide" Target="slides/slide20.xml"/><Relationship Id="rId44" Type="http://schemas.openxmlformats.org/officeDocument/2006/relationships/slide" Target="slides/slide21.xml"/><Relationship Id="rId45" Type="http://schemas.openxmlformats.org/officeDocument/2006/relationships/slide" Target="slides/slide22.xml"/><Relationship Id="rId46" Type="http://schemas.openxmlformats.org/officeDocument/2006/relationships/slide" Target="slides/slide23.xml"/><Relationship Id="rId47" Type="http://schemas.openxmlformats.org/officeDocument/2006/relationships/slide" Target="slides/slide24.xml"/><Relationship Id="rId48" Type="http://schemas.openxmlformats.org/officeDocument/2006/relationships/slide" Target="slides/slide25.xml"/><Relationship Id="rId4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7.xml"/><Relationship Id="rId31" Type="http://schemas.openxmlformats.org/officeDocument/2006/relationships/slide" Target="slides/slide8.xml"/><Relationship Id="rId32" Type="http://schemas.openxmlformats.org/officeDocument/2006/relationships/slide" Target="slides/slide9.xml"/><Relationship Id="rId33" Type="http://schemas.openxmlformats.org/officeDocument/2006/relationships/slide" Target="slides/slide10.xml"/><Relationship Id="rId34" Type="http://schemas.openxmlformats.org/officeDocument/2006/relationships/slide" Target="slides/slide11.xml"/><Relationship Id="rId35" Type="http://schemas.openxmlformats.org/officeDocument/2006/relationships/slide" Target="slides/slide12.xml"/><Relationship Id="rId36" Type="http://schemas.openxmlformats.org/officeDocument/2006/relationships/slide" Target="slides/slide13.xml"/><Relationship Id="rId37" Type="http://schemas.openxmlformats.org/officeDocument/2006/relationships/slide" Target="slides/slide14.xml"/><Relationship Id="rId38" Type="http://schemas.openxmlformats.org/officeDocument/2006/relationships/slide" Target="slides/slide15.xml"/><Relationship Id="rId39" Type="http://schemas.openxmlformats.org/officeDocument/2006/relationships/slide" Target="slides/slide16.xml"/><Relationship Id="rId70" Type="http://schemas.openxmlformats.org/officeDocument/2006/relationships/slide" Target="slides/slide47.xml"/><Relationship Id="rId7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" Target="slides/slide1.xml"/><Relationship Id="rId25" Type="http://schemas.openxmlformats.org/officeDocument/2006/relationships/slide" Target="slides/slide2.xml"/><Relationship Id="rId26" Type="http://schemas.openxmlformats.org/officeDocument/2006/relationships/slide" Target="slides/slide3.xml"/><Relationship Id="rId27" Type="http://schemas.openxmlformats.org/officeDocument/2006/relationships/slide" Target="slides/slide4.xml"/><Relationship Id="rId28" Type="http://schemas.openxmlformats.org/officeDocument/2006/relationships/slide" Target="slides/slide5.xml"/><Relationship Id="rId29" Type="http://schemas.openxmlformats.org/officeDocument/2006/relationships/slide" Target="slides/slide6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37.xml"/><Relationship Id="rId61" Type="http://schemas.openxmlformats.org/officeDocument/2006/relationships/slide" Target="slides/slide38.xml"/><Relationship Id="rId62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MemNN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KB</c:v>
                </c:pt>
                <c:pt idx="1">
                  <c:v>IE</c:v>
                </c:pt>
                <c:pt idx="2">
                  <c:v>Wikipedia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78.5</c:v>
                </c:pt>
                <c:pt idx="1">
                  <c:v>63.4</c:v>
                </c:pt>
                <c:pt idx="2">
                  <c:v>69.9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143654784"/>
        <c:axId val="-2143651520"/>
      </c:barChart>
      <c:catAx>
        <c:axId val="-214365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651520"/>
        <c:crosses val="autoZero"/>
        <c:auto val="1"/>
        <c:lblAlgn val="ctr"/>
        <c:lblOffset val="100"/>
        <c:noMultiLvlLbl val="0"/>
      </c:catAx>
      <c:valAx>
        <c:axId val="-2143651520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654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MemNN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KB</c:v>
                </c:pt>
                <c:pt idx="1">
                  <c:v>IE</c:v>
                </c:pt>
                <c:pt idx="2">
                  <c:v>Wikipedia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78.5</c:v>
                </c:pt>
                <c:pt idx="1">
                  <c:v>63.4</c:v>
                </c:pt>
                <c:pt idx="2">
                  <c:v>69.9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KV-MemNN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KB</c:v>
                </c:pt>
                <c:pt idx="1">
                  <c:v>IE</c:v>
                </c:pt>
                <c:pt idx="2">
                  <c:v>Wikipedia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93.9</c:v>
                </c:pt>
                <c:pt idx="1">
                  <c:v>68.3</c:v>
                </c:pt>
                <c:pt idx="2">
                  <c:v>76.2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143422192"/>
        <c:axId val="-2143418832"/>
      </c:barChart>
      <c:catAx>
        <c:axId val="-214342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418832"/>
        <c:crosses val="autoZero"/>
        <c:auto val="1"/>
        <c:lblAlgn val="ctr"/>
        <c:lblOffset val="100"/>
        <c:noMultiLvlLbl val="0"/>
      </c:catAx>
      <c:valAx>
        <c:axId val="-214341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422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KB</c:v>
                </c:pt>
                <c:pt idx="1">
                  <c:v>One Template</c:v>
                </c:pt>
                <c:pt idx="2">
                  <c:v>All Templates</c:v>
                </c:pt>
                <c:pt idx="3">
                  <c:v>One Template + coref</c:v>
                </c:pt>
                <c:pt idx="4">
                  <c:v>One Template + conj.</c:v>
                </c:pt>
                <c:pt idx="5">
                  <c:v>All Templates + coref + conj</c:v>
                </c:pt>
                <c:pt idx="6">
                  <c:v>Wikipedia Doc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93.9</c:v>
                </c:pt>
                <c:pt idx="1">
                  <c:v>82.9</c:v>
                </c:pt>
                <c:pt idx="2">
                  <c:v>80.0</c:v>
                </c:pt>
                <c:pt idx="3">
                  <c:v>76.0</c:v>
                </c:pt>
                <c:pt idx="4">
                  <c:v>74.0</c:v>
                </c:pt>
                <c:pt idx="5">
                  <c:v>72.5</c:v>
                </c:pt>
                <c:pt idx="6">
                  <c:v>76.2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143326736"/>
        <c:axId val="-2143323392"/>
      </c:barChart>
      <c:catAx>
        <c:axId val="-214332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323392"/>
        <c:crosses val="autoZero"/>
        <c:auto val="1"/>
        <c:lblAlgn val="ctr"/>
        <c:lblOffset val="100"/>
        <c:noMultiLvlLbl val="0"/>
      </c:catAx>
      <c:valAx>
        <c:axId val="-2143323392"/>
        <c:scaling>
          <c:orientation val="minMax"/>
          <c:min val="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32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531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8B6A2D6-6036-9A48-94D2-82C9F36AB563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6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2685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model consists from two parts</a:t>
            </a:r>
          </a:p>
          <a:p>
            <a:r>
              <a:rPr lang="en-US" baseline="0" dirty="0" smtClean="0"/>
              <a:t>…</a:t>
            </a:r>
          </a:p>
          <a:p>
            <a:r>
              <a:rPr lang="en-US" baseline="0" dirty="0" smtClean="0"/>
              <a:t>Let take a closer look at memory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1942C66-01D2-B74B-9B2F-3704732910DA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3107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model consists from two parts</a:t>
            </a:r>
          </a:p>
          <a:p>
            <a:r>
              <a:rPr lang="en-US" baseline="0" dirty="0" smtClean="0"/>
              <a:t>…</a:t>
            </a:r>
          </a:p>
          <a:p>
            <a:r>
              <a:rPr lang="en-US" baseline="0" dirty="0" smtClean="0"/>
              <a:t>Let take a closer look at memory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1942C66-01D2-B74B-9B2F-3704732910DA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6308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take closer</a:t>
            </a:r>
            <a:r>
              <a:rPr lang="en-US" baseline="0" dirty="0" smtClean="0"/>
              <a:t> look at memory module</a:t>
            </a:r>
            <a:endParaRPr lang="en-US" dirty="0" smtClean="0"/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1942C66-01D2-B74B-9B2F-3704732910DA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42896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8B6A2D6-6036-9A48-94D2-82C9F36AB563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11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0003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- Static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I_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3064" y="4396041"/>
            <a:ext cx="4877871" cy="4533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AI_BKGD-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564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75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2298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762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2308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573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8874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4568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256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34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0254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047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196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8419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2502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2131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275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8502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126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99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4441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1567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7998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6729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rstitial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733550" y="3206119"/>
            <a:ext cx="20897850" cy="4629151"/>
          </a:xfrm>
          <a:prstGeom prst="rect">
            <a:avLst/>
          </a:prstGeom>
        </p:spPr>
        <p:txBody>
          <a:bodyPr anchor="b"/>
          <a:lstStyle>
            <a:lvl1pPr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1733550" y="7968619"/>
            <a:ext cx="20897850" cy="4280446"/>
          </a:xfrm>
          <a:prstGeom prst="rect">
            <a:avLst/>
          </a:prstGeom>
        </p:spPr>
        <p:txBody>
          <a:bodyPr/>
          <a:lstStyle>
            <a:lvl1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1pPr>
            <a:lvl2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2pPr>
            <a:lvl3pPr marL="0" indent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3pPr>
            <a:lvl4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4pPr>
            <a:lvl5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9" name="AI_BKGD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514095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059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002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4244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0793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3208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584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3267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0514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2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9975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713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58965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6068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3953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032478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112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69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0233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8882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4326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7652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98084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21240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62219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3166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3151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76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2051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866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24503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3420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3240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5387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87397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892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041419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742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2695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60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7128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0029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69886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7343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5645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71387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12242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92676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927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49684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1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8866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0171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6535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707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159739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8500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23467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1793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525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052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81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11022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23465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6047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40394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7593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80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674588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260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0546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8925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70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6612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2137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662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174434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7334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1768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3656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2762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6235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6001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8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— Simple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AI_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3064" y="4396041"/>
            <a:ext cx="4877871" cy="4533789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6601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2516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9540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5016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15446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7822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83366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972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6161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3932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20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198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5234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3728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8422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2437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4532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406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386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18523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5670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25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2116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06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62691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2393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670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0314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1182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60335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1978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5012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08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4385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355220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0438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562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052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87650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385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77928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467976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7466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35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4839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6231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5552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364292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55756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91958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1207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0536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61295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0070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6224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1162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1938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2969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061726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6236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577483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45081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9703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1787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32513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01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3170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256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770002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5103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76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19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99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4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sentation Title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504177" y="2066468"/>
            <a:ext cx="21356596" cy="5596252"/>
          </a:xfrm>
          <a:prstGeom prst="rect">
            <a:avLst/>
          </a:prstGeom>
        </p:spPr>
        <p:txBody>
          <a:bodyPr anchor="b"/>
          <a:lstStyle>
            <a:lvl1pPr defTabSz="546100">
              <a:lnSpc>
                <a:spcPct val="100000"/>
              </a:lnSpc>
              <a:defRPr sz="11400"/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1504177" y="8477497"/>
            <a:ext cx="21356596" cy="3816487"/>
          </a:xfrm>
          <a:prstGeom prst="rect">
            <a:avLst/>
          </a:prstGeom>
        </p:spPr>
        <p:txBody>
          <a:bodyPr anchor="ctr"/>
          <a:lstStyle>
            <a:lvl1pPr defTabSz="546100">
              <a:defRPr sz="6000">
                <a:solidFill>
                  <a:srgbClr val="6A717D"/>
                </a:solidFill>
              </a:defRPr>
            </a:lvl1pPr>
            <a:lvl2pPr defTabSz="546100">
              <a:defRPr sz="4800">
                <a:solidFill>
                  <a:srgbClr val="6A717D"/>
                </a:solidFill>
              </a:defRPr>
            </a:lvl2pPr>
            <a:lvl3pPr marL="0" indent="0" defTabSz="546100">
              <a:buClrTx/>
              <a:buSzTx/>
              <a:buNone/>
              <a:defRPr sz="4800">
                <a:solidFill>
                  <a:srgbClr val="6A717D"/>
                </a:solidFill>
              </a:defRPr>
            </a:lvl3pPr>
            <a:lvl4pPr marL="0" defTabSz="546100">
              <a:buClrTx/>
              <a:buSzTx/>
              <a:buNone/>
              <a:defRPr sz="4800">
                <a:solidFill>
                  <a:srgbClr val="6A717D"/>
                </a:solidFill>
              </a:defRPr>
            </a:lvl4pPr>
            <a:lvl5pPr marL="0" defTabSz="546100">
              <a:buClrTx/>
              <a:buSzTx/>
              <a:buNone/>
              <a:defRPr sz="4800">
                <a:solidFill>
                  <a:srgbClr val="6A717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AI_BKGD_Li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rstitial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733550" y="3206119"/>
            <a:ext cx="20897850" cy="4629151"/>
          </a:xfrm>
          <a:prstGeom prst="rect">
            <a:avLst/>
          </a:prstGeom>
        </p:spPr>
        <p:txBody>
          <a:bodyPr anchor="b"/>
          <a:lstStyle>
            <a:lvl1pPr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1733550" y="7968619"/>
            <a:ext cx="20897850" cy="4280446"/>
          </a:xfrm>
          <a:prstGeom prst="rect">
            <a:avLst/>
          </a:prstGeom>
        </p:spPr>
        <p:txBody>
          <a:bodyPr/>
          <a:lstStyle>
            <a:lvl1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1pPr>
            <a:lvl2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2pPr>
            <a:lvl3pPr marL="0" indent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3pPr>
            <a:lvl4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4pPr>
            <a:lvl5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9" name="AI_BKGD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29262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60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061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66491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531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742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80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338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615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7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Conten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9942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8030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634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929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75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19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165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433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1732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2670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62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208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21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662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709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3924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09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819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5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Grey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12020550" y="13030200"/>
            <a:ext cx="317500" cy="30348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689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280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837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04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769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rstitial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733550" y="3206119"/>
            <a:ext cx="20897850" cy="4629151"/>
          </a:xfrm>
          <a:prstGeom prst="rect">
            <a:avLst/>
          </a:prstGeom>
        </p:spPr>
        <p:txBody>
          <a:bodyPr anchor="b"/>
          <a:lstStyle>
            <a:lvl1pPr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1733550" y="7968619"/>
            <a:ext cx="20897850" cy="4280446"/>
          </a:xfrm>
          <a:prstGeom prst="rect">
            <a:avLst/>
          </a:prstGeom>
        </p:spPr>
        <p:txBody>
          <a:bodyPr/>
          <a:lstStyle>
            <a:lvl1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1pPr>
            <a:lvl2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2pPr>
            <a:lvl3pPr marL="0" indent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3pPr>
            <a:lvl4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4pPr>
            <a:lvl5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9" name="AI_BKGD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41003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992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918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10333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0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id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231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994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071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216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8409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381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283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7/28/16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622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rstitial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733550" y="3206119"/>
            <a:ext cx="20897850" cy="4629151"/>
          </a:xfrm>
          <a:prstGeom prst="rect">
            <a:avLst/>
          </a:prstGeom>
        </p:spPr>
        <p:txBody>
          <a:bodyPr anchor="b"/>
          <a:lstStyle>
            <a:lvl1pPr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1733550" y="7968619"/>
            <a:ext cx="20897850" cy="4280446"/>
          </a:xfrm>
          <a:prstGeom prst="rect">
            <a:avLst/>
          </a:prstGeom>
        </p:spPr>
        <p:txBody>
          <a:bodyPr/>
          <a:lstStyle>
            <a:lvl1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1pPr>
            <a:lvl2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2pPr>
            <a:lvl3pPr marL="0" indent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3pPr>
            <a:lvl4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4pPr>
            <a:lvl5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9" name="AI_BKGD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19679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358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582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81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8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969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775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2409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94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3836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260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7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07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41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193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082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8916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363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730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9711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208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4936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3.xml"/><Relationship Id="rId13" Type="http://schemas.openxmlformats.org/officeDocument/2006/relationships/theme" Target="../theme/theme11.xml"/><Relationship Id="rId1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6.xml"/><Relationship Id="rId13" Type="http://schemas.openxmlformats.org/officeDocument/2006/relationships/theme" Target="../theme/theme13.xml"/><Relationship Id="rId1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4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58.xml"/><Relationship Id="rId13" Type="http://schemas.openxmlformats.org/officeDocument/2006/relationships/theme" Target="../theme/theme14.xml"/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6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0.xml"/><Relationship Id="rId13" Type="http://schemas.openxmlformats.org/officeDocument/2006/relationships/theme" Target="../theme/theme15.xml"/><Relationship Id="rId1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8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2.xml"/><Relationship Id="rId13" Type="http://schemas.openxmlformats.org/officeDocument/2006/relationships/theme" Target="../theme/theme16.xml"/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0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4.xml"/><Relationship Id="rId13" Type="http://schemas.openxmlformats.org/officeDocument/2006/relationships/theme" Target="../theme/theme17.xml"/><Relationship Id="rId1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2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5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4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6.xml"/><Relationship Id="rId12" Type="http://schemas.openxmlformats.org/officeDocument/2006/relationships/theme" Target="../theme/theme19.xml"/><Relationship Id="rId1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2.xml"/><Relationship Id="rId8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5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7.xml"/><Relationship Id="rId12" Type="http://schemas.openxmlformats.org/officeDocument/2006/relationships/theme" Target="../theme/theme20.xml"/><Relationship Id="rId1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223.xml"/><Relationship Id="rId8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26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9.xml"/><Relationship Id="rId13" Type="http://schemas.openxmlformats.org/officeDocument/2006/relationships/theme" Target="../theme/theme21.xml"/><Relationship Id="rId1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7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theme" Target="../theme/theme22.xml"/><Relationship Id="rId1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theme" Target="../theme/theme23.xml"/><Relationship Id="rId1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78.xml"/><Relationship Id="rId14" Type="http://schemas.openxmlformats.org/officeDocument/2006/relationships/theme" Target="../theme/theme7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012825" y="1009650"/>
            <a:ext cx="21822271" cy="147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09650" y="2396776"/>
            <a:ext cx="21879422" cy="9560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 indent="0">
              <a:defRPr sz="6000">
                <a:latin typeface="FreightSansLFPro"/>
                <a:ea typeface="FreightSansLFPro"/>
                <a:cs typeface="FreightSansLFPro"/>
                <a:sym typeface="FreightSansLFPro"/>
              </a:defRPr>
            </a:lvl2pPr>
            <a:lvl3pPr marL="228600" indent="-228600">
              <a:buClr>
                <a:srgbClr val="4591B3"/>
              </a:buClr>
              <a:buSzPct val="50000"/>
              <a:buChar char="•"/>
              <a:defRPr sz="6000">
                <a:latin typeface="FreightSansLFPro"/>
                <a:ea typeface="FreightSansLFPro"/>
                <a:cs typeface="FreightSansLFPro"/>
                <a:sym typeface="FreightSansLFPro"/>
              </a:defRPr>
            </a:lvl3pPr>
            <a:lvl4pPr marL="254000" indent="0">
              <a:buClr>
                <a:srgbClr val="4591B3"/>
              </a:buClr>
              <a:buSzPct val="100000"/>
              <a:buChar char="-"/>
              <a:defRPr sz="4000">
                <a:latin typeface="FreightSansLFPro"/>
                <a:ea typeface="FreightSansLFPro"/>
                <a:cs typeface="FreightSansLFPro"/>
                <a:sym typeface="FreightSansLFPro"/>
              </a:defRPr>
            </a:lvl4pPr>
            <a:lvl5pPr marL="254000" indent="0">
              <a:buClr>
                <a:srgbClr val="4591B3"/>
              </a:buClr>
              <a:buSzPct val="100000"/>
              <a:buChar char="-"/>
              <a:defRPr sz="4000">
                <a:latin typeface="FreightSansLFPro"/>
                <a:ea typeface="FreightSansLFPro"/>
                <a:cs typeface="FreightSansLFPro"/>
                <a:sym typeface="FreightSansLF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20550" y="12878460"/>
            <a:ext cx="317500" cy="303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defTabSz="546100">
              <a:lnSpc>
                <a:spcPct val="100000"/>
              </a:lnSpc>
              <a:defRPr sz="2400">
                <a:solidFill>
                  <a:srgbClr val="6A717D"/>
                </a:solidFill>
                <a:latin typeface="+mj-lt"/>
                <a:ea typeface="+mj-ea"/>
                <a:cs typeface="+mj-cs"/>
                <a:sym typeface="FreightSansLFPro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7" r:id="rId5"/>
    <p:sldLayoutId id="2147483659" r:id="rId6"/>
    <p:sldLayoutId id="2147483660" r:id="rId7"/>
  </p:sldLayoutIdLst>
  <p:transition spd="med"/>
  <p:txStyles>
    <p:titleStyle>
      <a:lvl1pPr marL="0" marR="0" indent="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1pPr>
      <a:lvl2pPr marL="0" marR="0" indent="2286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2pPr>
      <a:lvl3pPr marL="0" marR="0" indent="4572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3pPr>
      <a:lvl4pPr marL="0" marR="0" indent="6858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4pPr>
      <a:lvl5pPr marL="0" marR="0" indent="9144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5pPr>
      <a:lvl6pPr marL="0" marR="0" indent="11430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6pPr>
      <a:lvl7pPr marL="0" marR="0" indent="13716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7pPr>
      <a:lvl8pPr marL="0" marR="0" indent="16002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8pPr>
      <a:lvl9pPr marL="0" marR="0" indent="18288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9pPr>
    </p:titleStyle>
    <p:bodyStyle>
      <a:lvl1pPr marL="0" marR="0" indent="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1pPr>
      <a:lvl2pPr marL="0" marR="0" indent="2286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2pPr>
      <a:lvl3pPr marL="0" marR="0" indent="4572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3pPr>
      <a:lvl4pPr marL="0" marR="0" indent="6858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4pPr>
      <a:lvl5pPr marL="0" marR="0" indent="9144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5pPr>
      <a:lvl6pPr marL="0" marR="0" indent="11430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6pPr>
      <a:lvl7pPr marL="0" marR="0" indent="13716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7pPr>
      <a:lvl8pPr marL="0" marR="0" indent="16002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8pPr>
      <a:lvl9pPr marL="0" marR="0" indent="18288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0692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3695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8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4028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2476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0386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0674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383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8230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3422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7150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3377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9895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908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9255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714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1661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836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6352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5876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838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837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731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839" r:id="rId13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8672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7/28/16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9136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1.gif"/><Relationship Id="rId5" Type="http://schemas.openxmlformats.org/officeDocument/2006/relationships/image" Target="../media/image15.gif"/><Relationship Id="rId6" Type="http://schemas.openxmlformats.org/officeDocument/2006/relationships/image" Target="../media/image16.gif"/><Relationship Id="rId1" Type="http://schemas.openxmlformats.org/officeDocument/2006/relationships/slideLayout" Target="../slideLayouts/slideLayout24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Relationship Id="rId2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84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hyperlink" Target="fb.ai/babi" TargetMode="External"/><Relationship Id="rId12" Type="http://schemas.openxmlformats.org/officeDocument/2006/relationships/hyperlink" Target="https://github.com/facebook/MemNN" TargetMode="External"/><Relationship Id="rId13" Type="http://schemas.openxmlformats.org/officeDocument/2006/relationships/hyperlink" Target="https://github.com/facebook/bAbI-tasks" TargetMode="External"/><Relationship Id="rId1" Type="http://schemas.openxmlformats.org/officeDocument/2006/relationships/slideLayout" Target="../slideLayouts/slideLayout125.xml"/><Relationship Id="rId2" Type="http://schemas.openxmlformats.org/officeDocument/2006/relationships/hyperlink" Target="http://arxiv.org/abs/1606.03126" TargetMode="External"/><Relationship Id="rId3" Type="http://schemas.openxmlformats.org/officeDocument/2006/relationships/hyperlink" Target="http://arxiv.org/abs/1410.3916" TargetMode="External"/><Relationship Id="rId4" Type="http://schemas.openxmlformats.org/officeDocument/2006/relationships/hyperlink" Target="http://arxiv.org/abs/1503.08895" TargetMode="External"/><Relationship Id="rId5" Type="http://schemas.openxmlformats.org/officeDocument/2006/relationships/hyperlink" Target="http://arxiv.org/abs/1502.05698" TargetMode="External"/><Relationship Id="rId6" Type="http://schemas.openxmlformats.org/officeDocument/2006/relationships/hyperlink" Target="http://arxiv.org/abs/1511.023701" TargetMode="External"/><Relationship Id="rId7" Type="http://schemas.openxmlformats.org/officeDocument/2006/relationships/hyperlink" Target="http://arxiv.org/abs/1506.02075" TargetMode="External"/><Relationship Id="rId8" Type="http://schemas.openxmlformats.org/officeDocument/2006/relationships/hyperlink" Target="http://arxiv.org/abs/1511.06931" TargetMode="External"/><Relationship Id="rId9" Type="http://schemas.openxmlformats.org/officeDocument/2006/relationships/hyperlink" Target="http://arxiv.org/abs/1605.07683" TargetMode="External"/><Relationship Id="rId10" Type="http://schemas.openxmlformats.org/officeDocument/2006/relationships/hyperlink" Target="http://arxiv.org/abs/1604.06045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5" Type="http://schemas.openxmlformats.org/officeDocument/2006/relationships/image" Target="../media/image12.gif"/><Relationship Id="rId6" Type="http://schemas.openxmlformats.org/officeDocument/2006/relationships/image" Target="../media/image13.gif"/><Relationship Id="rId1" Type="http://schemas.openxmlformats.org/officeDocument/2006/relationships/slideLayout" Target="../slideLayouts/slideLayout258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5" Type="http://schemas.openxmlformats.org/officeDocument/2006/relationships/image" Target="../media/image12.gif"/><Relationship Id="rId6" Type="http://schemas.openxmlformats.org/officeDocument/2006/relationships/image" Target="../media/image13.gif"/><Relationship Id="rId1" Type="http://schemas.openxmlformats.org/officeDocument/2006/relationships/slideLayout" Target="../slideLayouts/slideLayout258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/>
          <p:cNvSpPr/>
          <p:nvPr/>
        </p:nvSpPr>
        <p:spPr>
          <a:xfrm>
            <a:off x="8105477" y="3665286"/>
            <a:ext cx="8361518" cy="8326224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Memory Module</a:t>
            </a:r>
            <a:endParaRPr lang="en-US" sz="10000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11280772" y="8904648"/>
            <a:ext cx="2933192" cy="870468"/>
          </a:xfrm>
          <a:prstGeom prst="roundRect">
            <a:avLst/>
          </a:prstGeom>
          <a:solidFill>
            <a:schemeClr val="bg1"/>
          </a:solidFill>
          <a:ln w="12700" cmpd="sng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prstClr val="black"/>
                </a:solidFill>
                <a:latin typeface="Avenir Book"/>
                <a:cs typeface="Avenir Book"/>
              </a:rPr>
              <a:t>Dot Product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548520" y="9331348"/>
            <a:ext cx="2555516" cy="0"/>
          </a:xfrm>
          <a:prstGeom prst="straightConnector1">
            <a:avLst/>
          </a:prstGeom>
          <a:ln w="28575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2732386" y="9955260"/>
            <a:ext cx="0" cy="457200"/>
          </a:xfrm>
          <a:prstGeom prst="straightConnector1">
            <a:avLst/>
          </a:prstGeom>
          <a:ln w="28575" cmpd="sng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0834748" y="5825472"/>
            <a:ext cx="3825240" cy="2906028"/>
            <a:chOff x="3893374" y="2912736"/>
            <a:chExt cx="1912620" cy="1453014"/>
          </a:xfrm>
        </p:grpSpPr>
        <p:sp>
          <p:nvSpPr>
            <p:cNvPr id="11" name="Rounded Rectangle 10"/>
            <p:cNvSpPr/>
            <p:nvPr/>
          </p:nvSpPr>
          <p:spPr>
            <a:xfrm>
              <a:off x="4362875" y="3626904"/>
              <a:ext cx="973619" cy="438912"/>
            </a:xfrm>
            <a:prstGeom prst="round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3200" kern="1200" dirty="0">
                  <a:solidFill>
                    <a:prstClr val="black"/>
                  </a:solidFill>
                  <a:latin typeface="Avenir Book"/>
                  <a:cs typeface="Avenir Book"/>
                </a:rPr>
                <a:t>Softmax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847324" y="3305510"/>
              <a:ext cx="0" cy="22860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49684" y="4137150"/>
              <a:ext cx="0" cy="22860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6" name="Picture 85" descr="gif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374" y="2912736"/>
              <a:ext cx="1912620" cy="327660"/>
            </a:xfrm>
            <a:prstGeom prst="rect">
              <a:avLst/>
            </a:prstGeom>
          </p:spPr>
        </p:pic>
      </p:grpSp>
      <p:pic>
        <p:nvPicPr>
          <p:cNvPr id="119" name="Picture 118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84" y="10512460"/>
            <a:ext cx="4477364" cy="662524"/>
          </a:xfrm>
          <a:prstGeom prst="rect">
            <a:avLst/>
          </a:prstGeom>
        </p:spPr>
      </p:pic>
      <p:pic>
        <p:nvPicPr>
          <p:cNvPr id="120" name="Picture 119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401" y="8904649"/>
            <a:ext cx="599914" cy="75417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097591" y="4174634"/>
            <a:ext cx="10577764" cy="6701156"/>
            <a:chOff x="3524795" y="2087317"/>
            <a:chExt cx="5288882" cy="3350578"/>
          </a:xfrm>
        </p:grpSpPr>
        <p:sp>
          <p:nvSpPr>
            <p:cNvPr id="14" name="Rounded Rectangle 13"/>
            <p:cNvSpPr>
              <a:spLocks noChangeAspect="1"/>
            </p:cNvSpPr>
            <p:nvPr/>
          </p:nvSpPr>
          <p:spPr>
            <a:xfrm>
              <a:off x="3971032" y="2087317"/>
              <a:ext cx="1757304" cy="438912"/>
            </a:xfrm>
            <a:prstGeom prst="round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3200" kern="1200" dirty="0">
                  <a:solidFill>
                    <a:prstClr val="black"/>
                  </a:solidFill>
                  <a:latin typeface="Avenir Book"/>
                  <a:cs typeface="Avenir Book"/>
                </a:rPr>
                <a:t>Weighted Sum</a:t>
              </a:r>
            </a:p>
          </p:txBody>
        </p:sp>
        <p:cxnSp>
          <p:nvCxnSpPr>
            <p:cNvPr id="16" name="Curved Connector 15"/>
            <p:cNvCxnSpPr/>
            <p:nvPr/>
          </p:nvCxnSpPr>
          <p:spPr>
            <a:xfrm rot="10800000" flipH="1">
              <a:off x="3524795" y="2306773"/>
              <a:ext cx="258633" cy="3131122"/>
            </a:xfrm>
            <a:prstGeom prst="curvedConnector3">
              <a:avLst>
                <a:gd name="adj1" fmla="val -266942"/>
              </a:avLst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868883" y="2343525"/>
              <a:ext cx="1159135" cy="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847323" y="2628254"/>
              <a:ext cx="0" cy="228600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117700" y="3328237"/>
              <a:ext cx="1695977" cy="87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36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To controller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36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(added to 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36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controller state)</a:t>
              </a:r>
            </a:p>
          </p:txBody>
        </p:sp>
        <p:cxnSp>
          <p:nvCxnSpPr>
            <p:cNvPr id="115" name="Curved Connector 114"/>
            <p:cNvCxnSpPr/>
            <p:nvPr/>
          </p:nvCxnSpPr>
          <p:spPr>
            <a:xfrm rot="16200000" flipV="1">
              <a:off x="7714704" y="3009091"/>
              <a:ext cx="533349" cy="59489"/>
            </a:xfrm>
            <a:prstGeom prst="curvedConnector3">
              <a:avLst>
                <a:gd name="adj1" fmla="val 50000"/>
              </a:avLst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21" name="Picture 120" descr="gif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211" y="2087317"/>
              <a:ext cx="1146263" cy="722767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397170" y="9281739"/>
            <a:ext cx="11535484" cy="3945614"/>
            <a:chOff x="3174585" y="4640869"/>
            <a:chExt cx="5767742" cy="1972807"/>
          </a:xfrm>
        </p:grpSpPr>
        <p:sp>
          <p:nvSpPr>
            <p:cNvPr id="109" name="TextBox 108"/>
            <p:cNvSpPr txBox="1"/>
            <p:nvPr/>
          </p:nvSpPr>
          <p:spPr>
            <a:xfrm>
              <a:off x="6820400" y="5215810"/>
              <a:ext cx="2121927" cy="9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Addressing signal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(controller 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state vector)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74585" y="6259733"/>
              <a:ext cx="193498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Memory vectors</a:t>
              </a:r>
            </a:p>
          </p:txBody>
        </p:sp>
        <p:cxnSp>
          <p:nvCxnSpPr>
            <p:cNvPr id="30" name="Curved Connector 29"/>
            <p:cNvCxnSpPr>
              <a:stCxn id="29" idx="0"/>
            </p:cNvCxnSpPr>
            <p:nvPr/>
          </p:nvCxnSpPr>
          <p:spPr>
            <a:xfrm rot="5400000" flipH="1" flipV="1">
              <a:off x="4188491" y="5603341"/>
              <a:ext cx="609980" cy="702806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/>
            <p:nvPr/>
          </p:nvCxnSpPr>
          <p:spPr>
            <a:xfrm rot="16200000" flipV="1">
              <a:off x="7496776" y="4673810"/>
              <a:ext cx="574941" cy="509059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464557" y="5174985"/>
            <a:ext cx="7150300" cy="1200330"/>
            <a:chOff x="208278" y="2587492"/>
            <a:chExt cx="3575150" cy="600165"/>
          </a:xfrm>
        </p:grpSpPr>
        <p:sp>
          <p:nvSpPr>
            <p:cNvPr id="37" name="TextBox 36"/>
            <p:cNvSpPr txBox="1"/>
            <p:nvPr/>
          </p:nvSpPr>
          <p:spPr>
            <a:xfrm>
              <a:off x="208278" y="2587492"/>
              <a:ext cx="1918154" cy="600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36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Attention weights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36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/ Soft address</a:t>
              </a:r>
            </a:p>
          </p:txBody>
        </p:sp>
        <p:cxnSp>
          <p:nvCxnSpPr>
            <p:cNvPr id="38" name="Curved Connector 37"/>
            <p:cNvCxnSpPr>
              <a:stCxn id="37" idx="3"/>
            </p:cNvCxnSpPr>
            <p:nvPr/>
          </p:nvCxnSpPr>
          <p:spPr>
            <a:xfrm>
              <a:off x="2126432" y="2887575"/>
              <a:ext cx="1656996" cy="130471"/>
            </a:xfrm>
            <a:prstGeom prst="curvedConnector3">
              <a:avLst>
                <a:gd name="adj1" fmla="val 50000"/>
              </a:avLst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789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Memory Networks on </a:t>
            </a:r>
            <a:r>
              <a:rPr lang="en-US" sz="10000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bAbI</a:t>
            </a:r>
            <a:endParaRPr lang="en-US" sz="4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15090"/>
            <a:ext cx="21031200" cy="7127240"/>
          </a:xfrm>
        </p:spPr>
      </p:pic>
      <p:sp>
        <p:nvSpPr>
          <p:cNvPr id="5" name="Rectangle 4"/>
          <p:cNvSpPr/>
          <p:nvPr/>
        </p:nvSpPr>
        <p:spPr>
          <a:xfrm>
            <a:off x="6352675" y="9368115"/>
            <a:ext cx="2085474" cy="802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6527" y="5261336"/>
            <a:ext cx="5133474" cy="27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83579" y="8566009"/>
            <a:ext cx="1892970" cy="545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8686800" y="8549963"/>
            <a:ext cx="8283388" cy="2792370"/>
            <a:chOff x="4343400" y="4274981"/>
            <a:chExt cx="4141694" cy="1396185"/>
          </a:xfrm>
        </p:grpSpPr>
        <p:sp>
          <p:nvSpPr>
            <p:cNvPr id="43" name="Rectangle 42"/>
            <p:cNvSpPr/>
            <p:nvPr/>
          </p:nvSpPr>
          <p:spPr>
            <a:xfrm>
              <a:off x="5622757" y="5434810"/>
              <a:ext cx="1458763" cy="236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2400" kern="12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Memories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343400" y="4274981"/>
              <a:ext cx="4141694" cy="1093925"/>
              <a:chOff x="4343400" y="4274981"/>
              <a:chExt cx="4141694" cy="1093925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4491789" y="4283004"/>
                <a:ext cx="946485" cy="272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299157" y="4274981"/>
                <a:ext cx="946485" cy="272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4343400" y="4988443"/>
                <a:ext cx="4141694" cy="38046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3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…)</a:t>
                </a:r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4598315" y="8549963"/>
            <a:ext cx="1892970" cy="545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0946" y="6454720"/>
            <a:ext cx="1315456" cy="603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394904" y="6454720"/>
            <a:ext cx="1299412" cy="57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06528" y="9351638"/>
            <a:ext cx="1607680" cy="51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382586" y="9236306"/>
            <a:ext cx="2019568" cy="632188"/>
            <a:chOff x="6691293" y="4201296"/>
            <a:chExt cx="1009784" cy="316094"/>
          </a:xfrm>
        </p:grpSpPr>
        <p:sp>
          <p:nvSpPr>
            <p:cNvPr id="12" name="Rectangle 11"/>
            <p:cNvSpPr/>
            <p:nvPr/>
          </p:nvSpPr>
          <p:spPr>
            <a:xfrm>
              <a:off x="6897237" y="4258962"/>
              <a:ext cx="803840" cy="258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H="1">
              <a:off x="6691293" y="4201296"/>
              <a:ext cx="269679" cy="2501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1245515" y="10869620"/>
            <a:ext cx="2917526" cy="472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2400" kern="12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Memories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686800" y="9976887"/>
            <a:ext cx="8283388" cy="7609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(m</a:t>
            </a:r>
            <a:r>
              <a:rPr lang="en-US" sz="3600" kern="1200" baseline="-250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, m</a:t>
            </a:r>
            <a:r>
              <a:rPr lang="en-US" sz="3600" kern="1200" baseline="-250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, m</a:t>
            </a:r>
            <a:r>
              <a:rPr lang="en-US" sz="3600" kern="1200" baseline="-250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, m</a:t>
            </a:r>
            <a:r>
              <a:rPr lang="en-US" sz="3600" kern="1200" baseline="-250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, …)</a:t>
            </a:r>
          </a:p>
        </p:txBody>
      </p:sp>
      <p:sp>
        <p:nvSpPr>
          <p:cNvPr id="28" name="TextBox 27"/>
          <p:cNvSpPr txBox="1"/>
          <p:nvPr/>
        </p:nvSpPr>
        <p:spPr>
          <a:xfrm rot="1769720">
            <a:off x="12851848" y="11418643"/>
            <a:ext cx="6466416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m4</a:t>
            </a:r>
            <a:r>
              <a:rPr lang="en-US" sz="3600" kern="120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: John moved to the hallway.</a:t>
            </a:r>
            <a:endParaRPr lang="en-US" sz="36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769720">
            <a:off x="11364231" y="11559657"/>
            <a:ext cx="7143450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m3</a:t>
            </a:r>
            <a:r>
              <a:rPr lang="en-US" sz="3600" kern="120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: Sandra went to the bathroom.</a:t>
            </a:r>
            <a:endParaRPr lang="en-US" sz="36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769720">
            <a:off x="9914858" y="11321579"/>
            <a:ext cx="6176348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m2: John took the milk there.</a:t>
            </a:r>
          </a:p>
        </p:txBody>
      </p:sp>
      <p:sp>
        <p:nvSpPr>
          <p:cNvPr id="31" name="TextBox 30"/>
          <p:cNvSpPr txBox="1"/>
          <p:nvPr/>
        </p:nvSpPr>
        <p:spPr>
          <a:xfrm rot="1769720">
            <a:off x="8391638" y="11271421"/>
            <a:ext cx="5741764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m1: John dropped the milk.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102138" y="9031518"/>
            <a:ext cx="126961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C00000"/>
                </a:solidFill>
              </a:rPr>
              <a:t>John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061798" y="10567696"/>
            <a:ext cx="126961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prstClr val="black"/>
                </a:solidFill>
              </a:rPr>
              <a:t>John</a:t>
            </a:r>
            <a:endParaRPr lang="en-US" sz="3600" kern="12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102140" y="9956583"/>
            <a:ext cx="1605460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milk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102139" y="10881647"/>
            <a:ext cx="1928186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hallway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102138" y="11806713"/>
            <a:ext cx="1605464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C00000"/>
                </a:solidFill>
              </a:rPr>
              <a:t>office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102138" y="12731775"/>
            <a:ext cx="70899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C00000"/>
                </a:solidFill>
              </a:rPr>
              <a:t>…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643711" y="8150596"/>
            <a:ext cx="2369298" cy="83099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4800" kern="1200">
                <a:solidFill>
                  <a:prstClr val="white"/>
                </a:solidFill>
              </a:rPr>
              <a:t>hallway</a:t>
            </a:r>
            <a:endParaRPr lang="en-US" sz="4800" kern="12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769720">
            <a:off x="14097452" y="11547745"/>
            <a:ext cx="7502584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m5: Mary </a:t>
            </a:r>
            <a:r>
              <a:rPr lang="en-US" sz="3600" kern="120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went back to </a:t>
            </a: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the bedroom.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6060" y="10971669"/>
            <a:ext cx="5977256" cy="246221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John dropped the milk.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John took the milk there.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Sandra went to the bathroom.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John moved to the hallway.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Mary went back to the bedroom.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39037" y="7468647"/>
            <a:ext cx="4931178" cy="2888702"/>
            <a:chOff x="1519518" y="3734323"/>
            <a:chExt cx="2465589" cy="1444351"/>
          </a:xfrm>
        </p:grpSpPr>
        <p:sp>
          <p:nvSpPr>
            <p:cNvPr id="3" name="Rectangle 2"/>
            <p:cNvSpPr/>
            <p:nvPr/>
          </p:nvSpPr>
          <p:spPr>
            <a:xfrm>
              <a:off x="1519518" y="3734323"/>
              <a:ext cx="1223683" cy="1143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88359" y="4791112"/>
              <a:ext cx="1696748" cy="38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31468" y="7549329"/>
            <a:ext cx="387841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Where is the milk?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34367" y="5302577"/>
            <a:ext cx="7571798" cy="457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959739" y="2682443"/>
            <a:ext cx="10180362" cy="7154562"/>
            <a:chOff x="3479869" y="1341221"/>
            <a:chExt cx="5090181" cy="3577281"/>
          </a:xfrm>
          <a:solidFill>
            <a:schemeClr val="bg1"/>
          </a:solidFill>
        </p:grpSpPr>
        <p:sp>
          <p:nvSpPr>
            <p:cNvPr id="48" name="Rectangle 47"/>
            <p:cNvSpPr/>
            <p:nvPr/>
          </p:nvSpPr>
          <p:spPr>
            <a:xfrm>
              <a:off x="6306810" y="2630667"/>
              <a:ext cx="2263240" cy="22878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479869" y="1875354"/>
              <a:ext cx="566752" cy="1448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99450" y="1341221"/>
              <a:ext cx="4970600" cy="1448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17159337" y="5098025"/>
            <a:ext cx="5572750" cy="457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8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17" grpId="0" animBg="1"/>
      <p:bldP spid="15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3697784"/>
              </p:ext>
            </p:extLst>
          </p:nvPr>
        </p:nvGraphicFramePr>
        <p:xfrm>
          <a:off x="3741957" y="1972099"/>
          <a:ext cx="15216756" cy="11469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27642"/>
                <a:gridCol w="1899128"/>
                <a:gridCol w="1590518"/>
                <a:gridCol w="2255214"/>
                <a:gridCol w="1994082"/>
                <a:gridCol w="2350172"/>
              </a:tblGrid>
              <a:tr h="1068704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TASK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N-grams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LSTMs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MemN2N</a:t>
                      </a: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Memory Networks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StructSVM+coref+srl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T1. Single</a:t>
                      </a:r>
                      <a:r>
                        <a:rPr lang="en-US" sz="2400" baseline="0" dirty="0" smtClean="0"/>
                        <a:t> supporting fact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T2. Two supporting</a:t>
                      </a:r>
                      <a:r>
                        <a:rPr lang="en-US" sz="2400" baseline="0" dirty="0" smtClean="0"/>
                        <a:t> facts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T3. Three</a:t>
                      </a:r>
                      <a:r>
                        <a:rPr lang="en-US" sz="2400" baseline="0" dirty="0" smtClean="0"/>
                        <a:t> supporting facts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T4. Two</a:t>
                      </a:r>
                      <a:r>
                        <a:rPr lang="en-US" sz="2400" baseline="0" dirty="0" smtClean="0"/>
                        <a:t> arguments relations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T5. Three arguments</a:t>
                      </a:r>
                      <a:r>
                        <a:rPr lang="en-US" sz="2400" baseline="0" dirty="0" smtClean="0"/>
                        <a:t> relations</a:t>
                      </a:r>
                      <a:endParaRPr lang="en-US" sz="2400" dirty="0" smtClean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83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T6. Yes/no</a:t>
                      </a:r>
                      <a:r>
                        <a:rPr lang="en-US" sz="2400" baseline="0" dirty="0" smtClean="0"/>
                        <a:t> questions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T7. Counting</a:t>
                      </a: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83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T8. Sets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T9. Simple</a:t>
                      </a:r>
                      <a:r>
                        <a:rPr lang="en-US" sz="2400" baseline="0" dirty="0" smtClean="0"/>
                        <a:t> negation</a:t>
                      </a:r>
                      <a:r>
                        <a:rPr lang="en-US" sz="2400" dirty="0" smtClean="0"/>
                        <a:t> 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T10. Indefinite</a:t>
                      </a:r>
                      <a:r>
                        <a:rPr lang="en-US" sz="2400" baseline="0" dirty="0" smtClean="0"/>
                        <a:t> knowledge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T11. Basic </a:t>
                      </a:r>
                      <a:r>
                        <a:rPr lang="en-US" sz="2400" dirty="0" err="1" smtClean="0"/>
                        <a:t>coreference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T12. Conjunction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T13. Compound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coreference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T14. Time reasoning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T15. Basic</a:t>
                      </a:r>
                      <a:r>
                        <a:rPr lang="en-US" sz="2400" baseline="0" dirty="0" smtClean="0"/>
                        <a:t> deduction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T16. Basic</a:t>
                      </a:r>
                      <a:r>
                        <a:rPr lang="en-US" sz="2400" baseline="0" dirty="0" smtClean="0"/>
                        <a:t> induction</a:t>
                      </a:r>
                      <a:r>
                        <a:rPr lang="en-US" sz="2400" dirty="0" smtClean="0"/>
                        <a:t> 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43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T17. Positional reasoning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T18. Size</a:t>
                      </a:r>
                      <a:r>
                        <a:rPr lang="en-US" sz="2400" baseline="0" dirty="0" smtClean="0"/>
                        <a:t> reasoning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3"/>
                          </a:solidFill>
                        </a:rPr>
                        <a:t>62</a:t>
                      </a:r>
                      <a:endParaRPr lang="en-US" sz="2400" dirty="0">
                        <a:solidFill>
                          <a:schemeClr val="accent3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T19. Path finding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T20. Agent’s motivation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028357" y="1257942"/>
            <a:ext cx="5250656" cy="642938"/>
          </a:xfrm>
          <a:prstGeom prst="roundRect">
            <a:avLst/>
          </a:prstGeom>
          <a:solidFill>
            <a:srgbClr val="3366FF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38476" tIns="69238" rIns="138476" bIns="69238" numCol="1" rtlCol="0" anchor="t" anchorCtr="0" compatLnSpc="1">
            <a:prstTxWarp prst="textNoShape">
              <a:avLst/>
            </a:prstTxWarp>
          </a:bodyPr>
          <a:lstStyle/>
          <a:p>
            <a:pPr defTabSz="1384768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Weakly supervised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19807798" y="2006291"/>
            <a:ext cx="2856259" cy="1226766"/>
          </a:xfrm>
          <a:prstGeom prst="roundRect">
            <a:avLst/>
          </a:prstGeom>
          <a:solidFill>
            <a:srgbClr val="FF6600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38476" tIns="69238" rIns="138476" bIns="69238" numCol="1" rtlCol="0" anchor="t" anchorCtr="0" compatLnSpc="1">
            <a:prstTxWarp prst="textNoShape">
              <a:avLst/>
            </a:prstTxWarp>
          </a:bodyPr>
          <a:lstStyle/>
          <a:p>
            <a:pPr algn="l" defTabSz="1384768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kern="12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Training on 1k stories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4563785" y="1292134"/>
            <a:ext cx="4394928" cy="642938"/>
          </a:xfrm>
          <a:prstGeom prst="roundRect">
            <a:avLst/>
          </a:prstGeom>
          <a:solidFill>
            <a:srgbClr val="3366FF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38476" tIns="69238" rIns="138476" bIns="69238" numCol="1" rtlCol="0" anchor="t" anchorCtr="0" compatLnSpc="1">
            <a:prstTxWarp prst="textNoShape">
              <a:avLst/>
            </a:prstTxWarp>
          </a:bodyPr>
          <a:lstStyle/>
          <a:p>
            <a:pPr defTabSz="1828800" hangingPunct="1">
              <a:lnSpc>
                <a:spcPct val="90000"/>
              </a:lnSpc>
            </a:pPr>
            <a:r>
              <a:rPr lang="en-US" sz="2800" kern="1200" dirty="0">
                <a:solidFill>
                  <a:prstClr val="black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Supervised Supp. Facts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30650" y="-871003"/>
            <a:ext cx="21446069" cy="2673912"/>
          </a:xfrm>
        </p:spPr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Attention</a:t>
            </a:r>
            <a:r>
              <a:rPr lang="en-US" dirty="0" smtClean="0"/>
              <a:t> during memory lookups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4004581"/>
            <a:ext cx="18287998" cy="49959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9950" y="3265917"/>
            <a:ext cx="6025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News Gothic MT"/>
                <a:ea typeface=""/>
                <a:cs typeface=""/>
              </a:rPr>
              <a:t>Samples from toy QA tasks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077635" y="9328048"/>
          <a:ext cx="5377662" cy="4387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2554"/>
                <a:gridCol w="1643564"/>
                <a:gridCol w="1941544"/>
              </a:tblGrid>
              <a:tr h="9144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Acc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Failed tasks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</a:tr>
              <a:tr h="639788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MemNN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93.3%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</a:tr>
              <a:tr h="63978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LSTM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49%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MemN2N 1 hop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74.82%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</a:tr>
              <a:tr h="63978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 hops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84.4%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</a:tr>
              <a:tr h="63978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 hops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87.6.%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</a:t>
                      </a:r>
                      <a:endParaRPr lang="en-US" sz="2400" dirty="0"/>
                    </a:p>
                  </a:txBody>
                  <a:tcPr marL="182880" marR="182880" marT="91440" marB="91440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546388" y="11378143"/>
            <a:ext cx="376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News Gothic MT"/>
                <a:ea typeface=""/>
                <a:cs typeface=""/>
              </a:rPr>
              <a:t>20 </a:t>
            </a:r>
            <a:r>
              <a:rPr lang="en-US" sz="3600" kern="1200" dirty="0" err="1">
                <a:solidFill>
                  <a:prstClr val="black"/>
                </a:solidFill>
                <a:latin typeface="News Gothic MT"/>
                <a:ea typeface=""/>
                <a:cs typeface=""/>
              </a:rPr>
              <a:t>bAbI</a:t>
            </a:r>
            <a:r>
              <a:rPr lang="en-US" sz="3600" kern="1200" dirty="0">
                <a:solidFill>
                  <a:prstClr val="black"/>
                </a:solidFill>
                <a:latin typeface="News Gothic MT"/>
                <a:ea typeface=""/>
                <a:cs typeface=""/>
              </a:rPr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20007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5" y="220100"/>
            <a:ext cx="21585382" cy="2673912"/>
          </a:xfrm>
        </p:spPr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Related Memory Models   </a:t>
            </a:r>
            <a:r>
              <a:rPr lang="en-US" sz="5600" dirty="0" smtClean="0">
                <a:latin typeface="FreightSansLFPro" charset="0"/>
                <a:ea typeface="FreightSansLFPro" charset="0"/>
                <a:cs typeface="FreightSansLFPro" charset="0"/>
              </a:rPr>
              <a:t/>
            </a:r>
            <a:br>
              <a:rPr lang="en-US" sz="5600" dirty="0" smtClean="0">
                <a:latin typeface="FreightSansLFPro" charset="0"/>
                <a:ea typeface="FreightSansLFPro" charset="0"/>
                <a:cs typeface="FreightSansLFPro" charset="0"/>
              </a:rPr>
            </a:br>
            <a:r>
              <a:rPr lang="en-US" sz="5600" i="1" dirty="0" smtClean="0">
                <a:solidFill>
                  <a:schemeClr val="accent3"/>
                </a:solidFill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5600" i="1" dirty="0">
                <a:solidFill>
                  <a:schemeClr val="accent3"/>
                </a:solidFill>
                <a:latin typeface="FreightSansLFPro" charset="0"/>
                <a:ea typeface="FreightSansLFPro" charset="0"/>
                <a:cs typeface="FreightSansLFPro" charset="0"/>
              </a:rPr>
              <a:t>published before or ~same time as original paper)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7264" y="3167744"/>
            <a:ext cx="22127936" cy="1088505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2C7C9F"/>
                </a:solidFill>
              </a:rPr>
              <a:t>RNNSearch</a:t>
            </a:r>
            <a:r>
              <a:rPr lang="en-US" dirty="0" smtClean="0">
                <a:solidFill>
                  <a:srgbClr val="2C7C9F"/>
                </a:solidFill>
              </a:rPr>
              <a:t> </a:t>
            </a:r>
            <a:r>
              <a:rPr lang="en-US" dirty="0">
                <a:solidFill>
                  <a:srgbClr val="2C7C9F"/>
                </a:solidFill>
              </a:rPr>
              <a:t>(</a:t>
            </a:r>
            <a:r>
              <a:rPr lang="en-US" dirty="0" err="1" smtClean="0">
                <a:solidFill>
                  <a:srgbClr val="2C7C9F"/>
                </a:solidFill>
              </a:rPr>
              <a:t>Bahdanau</a:t>
            </a:r>
            <a:r>
              <a:rPr lang="en-US" dirty="0" smtClean="0">
                <a:solidFill>
                  <a:srgbClr val="2C7C9F"/>
                </a:solidFill>
              </a:rPr>
              <a:t> et al.) for Machine Translation</a:t>
            </a:r>
          </a:p>
          <a:p>
            <a:pPr lvl="1"/>
            <a:r>
              <a:rPr lang="en-US" dirty="0" smtClean="0"/>
              <a:t>Can be seen as a Memory Network where memory goes back only one sentence (writes embedding for each word). </a:t>
            </a:r>
          </a:p>
          <a:p>
            <a:pPr lvl="1"/>
            <a:r>
              <a:rPr lang="en-US" dirty="0" smtClean="0"/>
              <a:t>At prediction time, reads memory and performs a soft max to find best alignment (most useful words). 1 hop only.</a:t>
            </a:r>
            <a:endParaRPr lang="en-US" i="1" dirty="0" smtClean="0"/>
          </a:p>
          <a:p>
            <a:r>
              <a:rPr lang="en-US" dirty="0" smtClean="0">
                <a:solidFill>
                  <a:srgbClr val="2C7C9F"/>
                </a:solidFill>
              </a:rPr>
              <a:t>Generating </a:t>
            </a:r>
            <a:r>
              <a:rPr lang="en-US" dirty="0">
                <a:solidFill>
                  <a:srgbClr val="2C7C9F"/>
                </a:solidFill>
              </a:rPr>
              <a:t>Sequences With </a:t>
            </a:r>
            <a:r>
              <a:rPr lang="en-US" dirty="0" smtClean="0">
                <a:solidFill>
                  <a:srgbClr val="2C7C9F"/>
                </a:solidFill>
              </a:rPr>
              <a:t>RNNs (Graves, ‘13)</a:t>
            </a:r>
            <a:endParaRPr lang="en-US" dirty="0">
              <a:solidFill>
                <a:srgbClr val="2C7C9F"/>
              </a:solidFill>
            </a:endParaRPr>
          </a:p>
          <a:p>
            <a:pPr lvl="1"/>
            <a:r>
              <a:rPr lang="en-US" dirty="0" smtClean="0"/>
              <a:t>Also does alignment with previous sentence to generate handwriting (so RNN knows what letter it’s currently on).</a:t>
            </a:r>
            <a:endParaRPr lang="en-US" dirty="0"/>
          </a:p>
          <a:p>
            <a:r>
              <a:rPr lang="en-US" dirty="0" smtClean="0">
                <a:solidFill>
                  <a:srgbClr val="2C7C9F"/>
                </a:solidFill>
              </a:rPr>
              <a:t>Neural Turing Machines (Graves et al., 14) </a:t>
            </a:r>
            <a:r>
              <a:rPr lang="en-US" sz="2800" dirty="0" smtClean="0"/>
              <a:t>[</a:t>
            </a:r>
            <a:r>
              <a:rPr lang="en-US" sz="2800" dirty="0"/>
              <a:t>on </a:t>
            </a:r>
            <a:r>
              <a:rPr lang="en-US" sz="2800" dirty="0" err="1"/>
              <a:t>arxiv</a:t>
            </a:r>
            <a:r>
              <a:rPr lang="en-US" sz="2800" dirty="0"/>
              <a:t> just 5 days after </a:t>
            </a:r>
            <a:r>
              <a:rPr lang="en-US" sz="2800" dirty="0" err="1"/>
              <a:t>MemNNs</a:t>
            </a:r>
            <a:r>
              <a:rPr lang="en-US" sz="2800" dirty="0"/>
              <a:t>!]</a:t>
            </a:r>
            <a:endParaRPr lang="en-US" sz="2400" dirty="0"/>
          </a:p>
          <a:p>
            <a:pPr lvl="1"/>
            <a:r>
              <a:rPr lang="en-US" dirty="0" smtClean="0"/>
              <a:t>Has read and write operations over memory to perform tasks (e.g. copy</a:t>
            </a:r>
            <a:r>
              <a:rPr lang="en-US" dirty="0"/>
              <a:t>, sort, associative </a:t>
            </a:r>
            <a:r>
              <a:rPr lang="en-US" dirty="0" smtClean="0"/>
              <a:t>recall).</a:t>
            </a:r>
          </a:p>
          <a:p>
            <a:pPr lvl="1"/>
            <a:r>
              <a:rPr lang="en-US" dirty="0" smtClean="0"/>
              <a:t>128 memory slots in experiments; content addressing computes a score for each slot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slow for large memory?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2C7C9F"/>
                </a:solidFill>
              </a:rPr>
              <a:t>Earlier work by (Das ‘92), (</a:t>
            </a:r>
            <a:r>
              <a:rPr lang="en-US" dirty="0" err="1" smtClean="0">
                <a:solidFill>
                  <a:srgbClr val="2C7C9F"/>
                </a:solidFill>
              </a:rPr>
              <a:t>Schmidhuber</a:t>
            </a:r>
            <a:r>
              <a:rPr lang="en-US" dirty="0" smtClean="0">
                <a:solidFill>
                  <a:srgbClr val="2C7C9F"/>
                </a:solidFill>
              </a:rPr>
              <a:t> et al., 93), </a:t>
            </a:r>
            <a:r>
              <a:rPr lang="en-US" dirty="0">
                <a:solidFill>
                  <a:srgbClr val="2C7C9F"/>
                </a:solidFill>
              </a:rPr>
              <a:t>DISCERN (</a:t>
            </a:r>
            <a:r>
              <a:rPr lang="en-US" dirty="0" err="1" smtClean="0">
                <a:solidFill>
                  <a:srgbClr val="2C7C9F"/>
                </a:solidFill>
              </a:rPr>
              <a:t>Miikkulainen</a:t>
            </a:r>
            <a:r>
              <a:rPr lang="en-US" dirty="0" smtClean="0">
                <a:solidFill>
                  <a:srgbClr val="2C7C9F"/>
                </a:solidFill>
              </a:rPr>
              <a:t>, ‘90) and others...</a:t>
            </a:r>
          </a:p>
          <a:p>
            <a:endParaRPr lang="en-US" dirty="0" smtClean="0"/>
          </a:p>
          <a:p>
            <a:pPr marL="698500" lvl="1" indent="0">
              <a:buNone/>
            </a:pPr>
            <a:endParaRPr lang="en-US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33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8" y="-221672"/>
            <a:ext cx="23691272" cy="2673912"/>
          </a:xfrm>
        </p:spPr>
        <p:txBody>
          <a:bodyPr/>
          <a:lstStyle/>
          <a:p>
            <a:pPr algn="l"/>
            <a:r>
              <a:rPr lang="en-US" sz="6400" dirty="0">
                <a:latin typeface="FreightSansLFPro" charset="0"/>
                <a:ea typeface="FreightSansLFPro" charset="0"/>
                <a:cs typeface="FreightSansLFPro" charset="0"/>
              </a:rPr>
              <a:t>Learning of Basic Algorithms using Reasoning, Attention, Memory (RAM)      </a:t>
            </a:r>
            <a:r>
              <a:rPr lang="en-US" sz="6400" dirty="0" smtClean="0">
                <a:latin typeface="FreightSansLFPro" charset="0"/>
                <a:ea typeface="FreightSansLFPro" charset="0"/>
                <a:cs typeface="FreightSansLFPro" charset="0"/>
              </a:rPr>
              <a:t/>
            </a:r>
            <a:br>
              <a:rPr lang="en-US" sz="6400" dirty="0" smtClean="0">
                <a:latin typeface="FreightSansLFPro" charset="0"/>
                <a:ea typeface="FreightSansLFPro" charset="0"/>
                <a:cs typeface="FreightSansLFPro" charset="0"/>
              </a:rPr>
            </a:br>
            <a:r>
              <a:rPr lang="en-US" sz="6400" dirty="0" smtClean="0">
                <a:solidFill>
                  <a:schemeClr val="accent3"/>
                </a:solidFill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6400" dirty="0">
                <a:solidFill>
                  <a:schemeClr val="accent3"/>
                </a:solidFill>
                <a:latin typeface="FreightSansLFPro" charset="0"/>
                <a:ea typeface="FreightSansLFPro" charset="0"/>
                <a:cs typeface="FreightSansLFPro" charset="0"/>
              </a:rPr>
              <a:t>e.g. addition, multiplication, sorting)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345" y="3034131"/>
            <a:ext cx="23494655" cy="11453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u="sng" dirty="0" smtClean="0"/>
              <a:t>Methods include adding stacks and addressable memory to RNNs</a:t>
            </a:r>
            <a:r>
              <a:rPr lang="en-US" i="1" u="sng" dirty="0"/>
              <a:t>:</a:t>
            </a:r>
            <a:endParaRPr lang="en-US" i="1" u="sng" dirty="0" smtClean="0"/>
          </a:p>
          <a:p>
            <a:r>
              <a:rPr lang="en-US" sz="4200" dirty="0">
                <a:solidFill>
                  <a:srgbClr val="2C7C9F"/>
                </a:solidFill>
              </a:rPr>
              <a:t>“Neural Net Architectures for Temporal Sequence </a:t>
            </a:r>
            <a:r>
              <a:rPr lang="en-US" sz="4200" dirty="0" smtClean="0">
                <a:solidFill>
                  <a:srgbClr val="2C7C9F"/>
                </a:solidFill>
              </a:rPr>
              <a:t>Processing”</a:t>
            </a:r>
            <a:r>
              <a:rPr lang="en-US" sz="4200" dirty="0" smtClean="0"/>
              <a:t> </a:t>
            </a:r>
            <a:r>
              <a:rPr lang="en-US" sz="4200" dirty="0"/>
              <a:t>M. </a:t>
            </a:r>
            <a:r>
              <a:rPr lang="en-US" sz="4200" dirty="0" err="1"/>
              <a:t>Mozer</a:t>
            </a:r>
            <a:r>
              <a:rPr lang="en-US" sz="4200" dirty="0"/>
              <a:t>. </a:t>
            </a:r>
          </a:p>
          <a:p>
            <a:r>
              <a:rPr lang="en-US" sz="4200" dirty="0">
                <a:solidFill>
                  <a:srgbClr val="2C7C9F"/>
                </a:solidFill>
              </a:rPr>
              <a:t>“Neural Turing Machines” </a:t>
            </a:r>
            <a:r>
              <a:rPr lang="en-US" sz="4200" dirty="0"/>
              <a:t>A. Graves, G. Wayne, I. </a:t>
            </a:r>
            <a:r>
              <a:rPr lang="en-US" sz="4200" dirty="0" err="1"/>
              <a:t>Danihelka</a:t>
            </a:r>
            <a:r>
              <a:rPr lang="en-US" sz="4200" dirty="0"/>
              <a:t>.</a:t>
            </a:r>
          </a:p>
          <a:p>
            <a:r>
              <a:rPr lang="en-US" sz="4200" dirty="0">
                <a:solidFill>
                  <a:srgbClr val="2C7C9F"/>
                </a:solidFill>
              </a:rPr>
              <a:t>“Inferring Algorithmic Patterns with Stack Augmented Recurrent </a:t>
            </a:r>
            <a:r>
              <a:rPr lang="en-US" sz="4200" dirty="0" smtClean="0">
                <a:solidFill>
                  <a:srgbClr val="2C7C9F"/>
                </a:solidFill>
              </a:rPr>
              <a:t>Nets” </a:t>
            </a:r>
            <a:r>
              <a:rPr lang="en-US" sz="4200" dirty="0" smtClean="0"/>
              <a:t>A</a:t>
            </a:r>
            <a:r>
              <a:rPr lang="en-US" sz="4200" dirty="0"/>
              <a:t>. </a:t>
            </a:r>
            <a:r>
              <a:rPr lang="en-US" sz="4200" dirty="0" err="1"/>
              <a:t>Joulin</a:t>
            </a:r>
            <a:r>
              <a:rPr lang="en-US" sz="4200" dirty="0"/>
              <a:t>, T. </a:t>
            </a:r>
            <a:r>
              <a:rPr lang="en-US" sz="4200" dirty="0" err="1" smtClean="0"/>
              <a:t>Mikolov</a:t>
            </a:r>
            <a:endParaRPr lang="en-US" sz="4200" dirty="0"/>
          </a:p>
          <a:p>
            <a:r>
              <a:rPr lang="en-US" sz="4200" dirty="0">
                <a:solidFill>
                  <a:srgbClr val="2C7C9F"/>
                </a:solidFill>
              </a:rPr>
              <a:t>“Learning to Transduce with Unbounded Memory” </a:t>
            </a:r>
            <a:r>
              <a:rPr lang="en-US" sz="4200" dirty="0">
                <a:solidFill>
                  <a:srgbClr val="595959"/>
                </a:solidFill>
              </a:rPr>
              <a:t>E. </a:t>
            </a:r>
            <a:r>
              <a:rPr lang="en-US" sz="4200" dirty="0" err="1">
                <a:solidFill>
                  <a:srgbClr val="595959"/>
                </a:solidFill>
              </a:rPr>
              <a:t>Grefenstette</a:t>
            </a:r>
            <a:r>
              <a:rPr lang="en-US" sz="4200" dirty="0">
                <a:solidFill>
                  <a:srgbClr val="595959"/>
                </a:solidFill>
              </a:rPr>
              <a:t> et al.</a:t>
            </a:r>
          </a:p>
          <a:p>
            <a:r>
              <a:rPr lang="en-US" sz="4200" dirty="0">
                <a:solidFill>
                  <a:srgbClr val="2C7C9F"/>
                </a:solidFill>
              </a:rPr>
              <a:t>“Neural Programmer-Interpreters” </a:t>
            </a:r>
            <a:r>
              <a:rPr lang="en-US" sz="4200" dirty="0">
                <a:solidFill>
                  <a:srgbClr val="595959"/>
                </a:solidFill>
              </a:rPr>
              <a:t>S. Reed, N. de </a:t>
            </a:r>
            <a:r>
              <a:rPr lang="en-US" sz="4200" dirty="0" err="1">
                <a:solidFill>
                  <a:srgbClr val="595959"/>
                </a:solidFill>
              </a:rPr>
              <a:t>Freitas</a:t>
            </a:r>
            <a:r>
              <a:rPr lang="en-US" sz="4200" dirty="0">
                <a:solidFill>
                  <a:srgbClr val="595959"/>
                </a:solidFill>
              </a:rPr>
              <a:t>.</a:t>
            </a:r>
          </a:p>
          <a:p>
            <a:r>
              <a:rPr lang="en-US" sz="4200" dirty="0">
                <a:solidFill>
                  <a:srgbClr val="2C7C9F"/>
                </a:solidFill>
              </a:rPr>
              <a:t>“Reinforcement Learning Turing </a:t>
            </a:r>
            <a:r>
              <a:rPr lang="en-US" sz="4200" dirty="0" smtClean="0">
                <a:solidFill>
                  <a:srgbClr val="2C7C9F"/>
                </a:solidFill>
              </a:rPr>
              <a:t>Machine” </a:t>
            </a:r>
            <a:r>
              <a:rPr lang="en-US" sz="4200" dirty="0"/>
              <a:t>W. </a:t>
            </a:r>
            <a:r>
              <a:rPr lang="en-US" sz="4200" dirty="0" err="1"/>
              <a:t>Zaremba</a:t>
            </a:r>
            <a:r>
              <a:rPr lang="en-US" sz="4200" dirty="0"/>
              <a:t> and I. </a:t>
            </a:r>
            <a:r>
              <a:rPr lang="en-US" sz="4200" dirty="0" err="1"/>
              <a:t>Sutskever</a:t>
            </a:r>
            <a:r>
              <a:rPr lang="en-US" sz="4200" dirty="0"/>
              <a:t>.</a:t>
            </a:r>
          </a:p>
          <a:p>
            <a:r>
              <a:rPr lang="en-US" sz="4200" dirty="0">
                <a:solidFill>
                  <a:srgbClr val="2C7C9F"/>
                </a:solidFill>
              </a:rPr>
              <a:t>“Learning Simple Algorithms from Examples” </a:t>
            </a:r>
            <a:r>
              <a:rPr lang="en-US" sz="4200" dirty="0"/>
              <a:t>W. </a:t>
            </a:r>
            <a:r>
              <a:rPr lang="en-US" sz="4200" dirty="0" err="1"/>
              <a:t>Zaremba</a:t>
            </a:r>
            <a:r>
              <a:rPr lang="en-US" sz="4200" dirty="0"/>
              <a:t>, T. </a:t>
            </a:r>
            <a:r>
              <a:rPr lang="en-US" sz="4200" dirty="0" err="1"/>
              <a:t>Mikolov</a:t>
            </a:r>
            <a:r>
              <a:rPr lang="en-US" sz="4200" dirty="0"/>
              <a:t>, A. </a:t>
            </a:r>
            <a:r>
              <a:rPr lang="en-US" sz="4200" dirty="0" err="1"/>
              <a:t>Joulin</a:t>
            </a:r>
            <a:r>
              <a:rPr lang="en-US" sz="4200" dirty="0"/>
              <a:t>, R. </a:t>
            </a:r>
            <a:r>
              <a:rPr lang="en-US" sz="4200" dirty="0" smtClean="0"/>
              <a:t>Fergus </a:t>
            </a:r>
            <a:endParaRPr lang="en-US" sz="4200" dirty="0"/>
          </a:p>
          <a:p>
            <a:r>
              <a:rPr lang="en-US" sz="4200" dirty="0">
                <a:solidFill>
                  <a:srgbClr val="2C7C9F"/>
                </a:solidFill>
              </a:rPr>
              <a:t>“The Neural GPU and the Neural RAM machine” </a:t>
            </a:r>
            <a:r>
              <a:rPr lang="en-US" sz="4200" dirty="0"/>
              <a:t>I. </a:t>
            </a:r>
            <a:r>
              <a:rPr lang="en-US" sz="4200" dirty="0" err="1"/>
              <a:t>Sutskever</a:t>
            </a:r>
            <a:r>
              <a:rPr lang="en-US" sz="42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7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How about on real data? In other conditions?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6400" y="3459959"/>
            <a:ext cx="19584353" cy="10094118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Toy AI tasks are </a:t>
            </a:r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important for developing innovative methods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.</a:t>
            </a:r>
          </a:p>
          <a:p>
            <a:pPr eaLnBrk="1" hangingPunct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But they do </a:t>
            </a:r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not give all the answers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.</a:t>
            </a:r>
          </a:p>
          <a:p>
            <a:pPr eaLnBrk="1" hangingPunct="1"/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eaLnBrk="1" hangingPunct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How do these models work in real/different conditions?</a:t>
            </a:r>
            <a:endParaRPr lang="en-US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lvl="1"/>
            <a:r>
              <a:rPr lang="en-US" sz="6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Story understanding </a:t>
            </a:r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(Children’s </a:t>
            </a:r>
            <a:r>
              <a:rPr 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Book, </a:t>
            </a:r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News articles)</a:t>
            </a:r>
          </a:p>
          <a:p>
            <a:pPr lvl="1"/>
            <a:r>
              <a:rPr lang="en-US" sz="6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Open </a:t>
            </a:r>
            <a:r>
              <a:rPr lang="en-US" sz="6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Question Answering </a:t>
            </a:r>
            <a:r>
              <a:rPr 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(Knowledge Bases, Wikipedia)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lvl="1"/>
            <a:r>
              <a:rPr lang="en-US" sz="6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Dialog</a:t>
            </a:r>
            <a:r>
              <a:rPr 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 (Synthetic Dialog, Ubuntu)</a:t>
            </a:r>
          </a:p>
        </p:txBody>
      </p:sp>
    </p:spTree>
    <p:extLst>
      <p:ext uri="{BB962C8B-B14F-4D97-AF65-F5344CB8AC3E}">
        <p14:creationId xmlns:p14="http://schemas.microsoft.com/office/powerpoint/2010/main" val="11463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pPr>
            <a:r>
              <a:rPr lang="en-US" dirty="0" smtClean="0"/>
              <a:t>Story Understanding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65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30251"/>
            <a:ext cx="21031200" cy="2651126"/>
          </a:xfrm>
        </p:spPr>
        <p:txBody>
          <a:bodyPr/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Children’s Books Test (CBT) 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(Hill et al., ICLR16)</a:t>
            </a:r>
          </a:p>
        </p:txBody>
      </p:sp>
      <p:pic>
        <p:nvPicPr>
          <p:cNvPr id="4" name="Content Placeholder 4" descr="Screen Shot 2015-10-12 at 11.55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8" b="9438"/>
          <a:stretch>
            <a:fillRect/>
          </a:stretch>
        </p:blipFill>
        <p:spPr>
          <a:xfrm>
            <a:off x="660399" y="2794000"/>
            <a:ext cx="9511514" cy="10058400"/>
          </a:xfrm>
          <a:prstGeom prst="rect">
            <a:avLst/>
          </a:prstGeom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12458702" y="2942271"/>
            <a:ext cx="11585520" cy="20331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800" dirty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Story understanding dataset based on 118 children books from project </a:t>
            </a:r>
            <a:r>
              <a:rPr lang="en-US" sz="4800" dirty="0" smtClean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Gutenberg</a:t>
            </a:r>
            <a:endParaRPr lang="en-US" sz="4800" dirty="0">
              <a:solidFill>
                <a:prstClr val="black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6" name="Picture 5" descr="Screen Shot 2015-10-12 at 11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98" y="5122229"/>
            <a:ext cx="12535688" cy="826587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 bwMode="auto">
          <a:xfrm rot="5400000">
            <a:off x="10269051" y="2634154"/>
            <a:ext cx="2181410" cy="2501112"/>
          </a:xfrm>
          <a:prstGeom prst="bentArrow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kern="120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5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Memory Networks on CBT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6612" y="3381376"/>
            <a:ext cx="8927132" cy="5140832"/>
          </a:xfrm>
          <a:prstGeom prst="rect">
            <a:avLst/>
          </a:prstGeom>
          <a:ln>
            <a:noFill/>
          </a:ln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Memories format?</a:t>
            </a:r>
          </a:p>
          <a:p>
            <a:pPr lvl="1"/>
            <a:r>
              <a:rPr lang="en-US" sz="4000" dirty="0" smtClean="0">
                <a:solidFill>
                  <a:srgbClr val="0070C0"/>
                </a:solidFill>
                <a:latin typeface="FreightSansLFPro" charset="0"/>
                <a:ea typeface="FreightSansLFPro" charset="0"/>
                <a:cs typeface="FreightSansLFPro" charset="0"/>
              </a:rPr>
              <a:t>Sentence: </a:t>
            </a:r>
            <a:r>
              <a:rPr lang="en-US" sz="4000" dirty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whole sentences </a:t>
            </a:r>
            <a:endParaRPr lang="en-US" sz="4000" dirty="0" smtClean="0">
              <a:solidFill>
                <a:prstClr val="black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marL="457200" lvl="1" indent="0">
              <a:buNone/>
            </a:pPr>
            <a:r>
              <a:rPr lang="en-US" sz="2800" dirty="0" smtClean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   (</a:t>
            </a:r>
            <a:r>
              <a:rPr lang="en-US" sz="2800" dirty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as in the </a:t>
            </a:r>
            <a:r>
              <a:rPr lang="en-US" sz="2800" dirty="0" err="1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bAbI</a:t>
            </a:r>
            <a:r>
              <a:rPr lang="en-US" sz="2800" dirty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 tasks)</a:t>
            </a:r>
            <a:endParaRPr lang="en-US" sz="4000" dirty="0">
              <a:solidFill>
                <a:prstClr val="black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lvl="1"/>
            <a:r>
              <a:rPr lang="en-US" sz="4000" dirty="0" smtClean="0">
                <a:solidFill>
                  <a:srgbClr val="0070C0"/>
                </a:solidFill>
                <a:latin typeface="FreightSansLFPro" charset="0"/>
                <a:ea typeface="FreightSansLFPro" charset="0"/>
                <a:cs typeface="FreightSansLFPro" charset="0"/>
              </a:rPr>
              <a:t>Word: </a:t>
            </a:r>
            <a:r>
              <a:rPr lang="en-US" sz="4000" dirty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1 word at a time </a:t>
            </a:r>
            <a:endParaRPr lang="en-US" sz="4000" dirty="0" smtClean="0">
              <a:solidFill>
                <a:prstClr val="black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marL="457200" lvl="1" indent="0">
              <a:buNone/>
            </a:pPr>
            <a:r>
              <a:rPr lang="en-US" sz="2800" dirty="0" smtClean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   (</a:t>
            </a:r>
            <a:r>
              <a:rPr lang="en-US" sz="2800" dirty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language modeling style)</a:t>
            </a:r>
            <a:endParaRPr lang="en-US" sz="4000" dirty="0">
              <a:solidFill>
                <a:prstClr val="black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lvl="1"/>
            <a:r>
              <a:rPr lang="en-US" sz="4000" dirty="0" smtClean="0">
                <a:solidFill>
                  <a:srgbClr val="0070C0"/>
                </a:solidFill>
                <a:latin typeface="FreightSansLFPro" charset="0"/>
                <a:ea typeface="FreightSansLFPro" charset="0"/>
                <a:cs typeface="FreightSansLFPro" charset="0"/>
              </a:rPr>
              <a:t>Words window: </a:t>
            </a:r>
            <a:r>
              <a:rPr lang="en-US" sz="4000" dirty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store windows made through the story </a:t>
            </a:r>
            <a:endParaRPr lang="en-US" sz="4000" dirty="0" smtClean="0">
              <a:solidFill>
                <a:prstClr val="black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marL="457200" lvl="1" indent="0">
              <a:buNone/>
            </a:pPr>
            <a:r>
              <a:rPr lang="en-US" sz="2800" dirty="0" smtClean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   (</a:t>
            </a:r>
            <a:r>
              <a:rPr lang="en-US" sz="2800" dirty="0">
                <a:solidFill>
                  <a:prstClr val="black"/>
                </a:solidFill>
                <a:latin typeface="FreightSansLFPro" charset="0"/>
                <a:ea typeface="FreightSansLFPro" charset="0"/>
                <a:cs typeface="FreightSansLFPro" charset="0"/>
              </a:rPr>
              <a:t>convolution style)</a:t>
            </a:r>
            <a:endParaRPr lang="en-US" sz="4000" u="sng" dirty="0">
              <a:solidFill>
                <a:srgbClr val="FF0000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5" name="Picture 4" descr="cbt_fig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60" b="12181"/>
          <a:stretch/>
        </p:blipFill>
        <p:spPr>
          <a:xfrm>
            <a:off x="9906000" y="2711291"/>
            <a:ext cx="14478000" cy="110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6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Memory Networks </a:t>
            </a:r>
            <a:br>
              <a:rPr lang="en-US" dirty="0" smtClean="0"/>
            </a:br>
            <a:r>
              <a:rPr lang="en-US" dirty="0" smtClean="0"/>
              <a:t>for Language Understanding</a:t>
            </a:r>
            <a:endParaRPr dirty="0"/>
          </a:p>
        </p:txBody>
      </p:sp>
      <p:sp>
        <p:nvSpPr>
          <p:cNvPr id="123" name="Shape 12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Antoine </a:t>
            </a:r>
            <a:r>
              <a:rPr lang="en-US" b="1" dirty="0" err="1" smtClean="0">
                <a:latin typeface="FreightSansLFPro" charset="0"/>
                <a:ea typeface="FreightSansLFPro" charset="0"/>
                <a:cs typeface="FreightSansLFPro" charset="0"/>
              </a:rPr>
              <a:t>Bordes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- Facebook AI Research</a:t>
            </a:r>
          </a:p>
          <a:p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LXMLS – Lisbon July 28,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Different </a:t>
            </a:r>
            <a:r>
              <a:rPr lang="en-US" sz="10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W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ord Types / Different Models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7" name="Picture 6" descr="Screen Shot 2015-11-30 at 4.06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3138"/>
            <a:ext cx="21386800" cy="103770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7562669" y="9519284"/>
            <a:ext cx="3824130" cy="155161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kern="120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315698" y="9519285"/>
            <a:ext cx="1416344" cy="347159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kern="120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0131404" y="3064355"/>
            <a:ext cx="12322196" cy="84633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kern="1200">
              <a:solidFill>
                <a:srgbClr val="000000"/>
              </a:solidFill>
              <a:latin typeface="Vista Sans OT Reg" pitchFamily="-65" charset="0"/>
              <a:ea typeface="ヒラギノ角ゴ ProN W3" pitchFamily="-65" charset="-128"/>
              <a:cs typeface="ヒラギノ角ゴ ProN W3" pitchFamily="-65" charset="-128"/>
              <a:sym typeface="Vista Sans OT Reg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70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t-res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4518066"/>
            <a:ext cx="18391526" cy="80348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2767" y="249277"/>
            <a:ext cx="195792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10000" kern="12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Question Answering on </a:t>
            </a:r>
            <a:r>
              <a:rPr lang="en-US" sz="10000" kern="1200" dirty="0" err="1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New’s</a:t>
            </a:r>
            <a:r>
              <a:rPr lang="en-US" sz="10000" kern="12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Articles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963" y="1880493"/>
            <a:ext cx="15973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News Gothic MT"/>
                <a:ea typeface=""/>
                <a:cs typeface=""/>
              </a:rPr>
              <a:t>We evaluate our models on the data from: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b="1" kern="1200" dirty="0">
                <a:solidFill>
                  <a:srgbClr val="FF0000"/>
                </a:solidFill>
                <a:latin typeface="News Gothic MT"/>
                <a:ea typeface=""/>
                <a:cs typeface=""/>
              </a:rPr>
              <a:t>“Teaching Machines to Read and Comprehend”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FF0000"/>
                </a:solidFill>
                <a:latin typeface="News Gothic MT"/>
                <a:ea typeface=""/>
                <a:cs typeface=""/>
              </a:rPr>
              <a:t>Karl Moritz Hermann, </a:t>
            </a:r>
            <a:r>
              <a:rPr lang="en-US" sz="3600" kern="1200" dirty="0" err="1">
                <a:solidFill>
                  <a:srgbClr val="FF0000"/>
                </a:solidFill>
                <a:latin typeface="News Gothic MT"/>
                <a:ea typeface=""/>
                <a:cs typeface=""/>
              </a:rPr>
              <a:t>Tomáš</a:t>
            </a:r>
            <a:r>
              <a:rPr lang="en-US" sz="3600" kern="1200" dirty="0">
                <a:solidFill>
                  <a:srgbClr val="FF0000"/>
                </a:solidFill>
                <a:latin typeface="News Gothic MT"/>
                <a:ea typeface=""/>
                <a:cs typeface=""/>
              </a:rPr>
              <a:t> </a:t>
            </a:r>
            <a:r>
              <a:rPr lang="en-US" sz="3600" kern="1200" dirty="0" err="1">
                <a:solidFill>
                  <a:srgbClr val="FF0000"/>
                </a:solidFill>
                <a:latin typeface="News Gothic MT"/>
                <a:ea typeface=""/>
                <a:cs typeface=""/>
              </a:rPr>
              <a:t>Kočiský</a:t>
            </a:r>
            <a:r>
              <a:rPr lang="en-US" sz="3600" kern="1200" dirty="0">
                <a:solidFill>
                  <a:srgbClr val="FF0000"/>
                </a:solidFill>
                <a:latin typeface="News Gothic MT"/>
                <a:ea typeface=""/>
                <a:cs typeface=""/>
              </a:rPr>
              <a:t>, Edward </a:t>
            </a:r>
            <a:r>
              <a:rPr lang="en-US" sz="3600" kern="1200" dirty="0" err="1">
                <a:solidFill>
                  <a:srgbClr val="FF0000"/>
                </a:solidFill>
                <a:latin typeface="News Gothic MT"/>
                <a:ea typeface=""/>
                <a:cs typeface=""/>
              </a:rPr>
              <a:t>Grefenstette</a:t>
            </a:r>
            <a:r>
              <a:rPr lang="en-US" sz="3600" kern="1200" dirty="0">
                <a:solidFill>
                  <a:srgbClr val="FF0000"/>
                </a:solidFill>
                <a:latin typeface="News Gothic MT"/>
                <a:ea typeface=""/>
                <a:cs typeface=""/>
              </a:rPr>
              <a:t>, </a:t>
            </a:r>
            <a:r>
              <a:rPr lang="en-US" sz="3600" kern="1200" dirty="0" err="1">
                <a:solidFill>
                  <a:srgbClr val="FF0000"/>
                </a:solidFill>
                <a:latin typeface="News Gothic MT"/>
                <a:ea typeface=""/>
                <a:cs typeface=""/>
              </a:rPr>
              <a:t>Lasse</a:t>
            </a:r>
            <a:r>
              <a:rPr lang="en-US" sz="3600" kern="1200" dirty="0">
                <a:solidFill>
                  <a:srgbClr val="FF0000"/>
                </a:solidFill>
                <a:latin typeface="News Gothic MT"/>
                <a:ea typeface=""/>
                <a:cs typeface=""/>
              </a:rPr>
              <a:t> </a:t>
            </a:r>
            <a:r>
              <a:rPr lang="en-US" sz="3600" kern="1200" dirty="0" err="1">
                <a:solidFill>
                  <a:srgbClr val="FF0000"/>
                </a:solidFill>
                <a:latin typeface="News Gothic MT"/>
                <a:ea typeface=""/>
                <a:cs typeface=""/>
              </a:rPr>
              <a:t>Espeholt</a:t>
            </a:r>
            <a:r>
              <a:rPr lang="en-US" sz="3600" kern="1200" dirty="0">
                <a:solidFill>
                  <a:srgbClr val="FF0000"/>
                </a:solidFill>
                <a:latin typeface="News Gothic MT"/>
                <a:ea typeface=""/>
                <a:cs typeface=""/>
              </a:rPr>
              <a:t>, Will Kay, Mustafa </a:t>
            </a:r>
            <a:r>
              <a:rPr lang="en-US" sz="3600" kern="1200" dirty="0" err="1">
                <a:solidFill>
                  <a:srgbClr val="FF0000"/>
                </a:solidFill>
                <a:latin typeface="News Gothic MT"/>
                <a:ea typeface=""/>
                <a:cs typeface=""/>
              </a:rPr>
              <a:t>Suleyman</a:t>
            </a:r>
            <a:r>
              <a:rPr lang="en-US" sz="3600" kern="1200" dirty="0">
                <a:solidFill>
                  <a:srgbClr val="FF0000"/>
                </a:solidFill>
                <a:latin typeface="News Gothic MT"/>
                <a:ea typeface=""/>
                <a:cs typeface=""/>
              </a:rPr>
              <a:t>, Phil </a:t>
            </a:r>
            <a:r>
              <a:rPr lang="en-US" sz="3600" kern="1200" dirty="0" err="1">
                <a:solidFill>
                  <a:srgbClr val="FF0000"/>
                </a:solidFill>
                <a:latin typeface="News Gothic MT"/>
                <a:ea typeface=""/>
                <a:cs typeface=""/>
              </a:rPr>
              <a:t>Blunsom</a:t>
            </a:r>
            <a:endParaRPr lang="en-US" sz="3600" kern="1200" dirty="0">
              <a:solidFill>
                <a:srgbClr val="FF0000"/>
              </a:solidFill>
              <a:latin typeface="News Gothic MT"/>
              <a:ea typeface=""/>
              <a:cs typeface=""/>
            </a:endParaRPr>
          </a:p>
          <a:p>
            <a:pPr algn="l" defTabSz="1828800" hangingPunct="1">
              <a:lnSpc>
                <a:spcPct val="100000"/>
              </a:lnSpc>
            </a:pPr>
            <a:endParaRPr lang="en-US" sz="3600" kern="1200" dirty="0">
              <a:solidFill>
                <a:prstClr val="black"/>
              </a:solidFill>
              <a:latin typeface="News Gothic MT"/>
              <a:ea typeface=""/>
              <a:cs typeface="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75401" y="3619716"/>
            <a:ext cx="18678794" cy="7383564"/>
            <a:chOff x="2975401" y="3619716"/>
            <a:chExt cx="18678794" cy="7383564"/>
          </a:xfrm>
        </p:grpSpPr>
        <p:pic>
          <p:nvPicPr>
            <p:cNvPr id="5" name="Picture 4" descr="cbt-res2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401" y="3619716"/>
              <a:ext cx="18678794" cy="738356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19732532" y="7391404"/>
              <a:ext cx="1416344" cy="2468880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828800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kern="120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95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Latest </a:t>
            </a:r>
            <a:r>
              <a:rPr lang="en-US" sz="10000" i="1" u="sng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Fresh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Results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399" y="3114677"/>
            <a:ext cx="21440775" cy="86868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4800" dirty="0">
              <a:latin typeface="FreightSansLFPro" charset="0"/>
              <a:ea typeface="FreightSansLFPro" charset="0"/>
              <a:cs typeface="FreightSansLFPro" charset="0"/>
            </a:endParaRPr>
          </a:p>
          <a:p>
            <a:r>
              <a:rPr lang="en-US" sz="4800" dirty="0">
                <a:latin typeface="FreightSansLFPro" charset="0"/>
                <a:ea typeface="FreightSansLFPro" charset="0"/>
                <a:cs typeface="FreightSansLFPro" charset="0"/>
              </a:rPr>
              <a:t>Our best results:  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sz="48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 QACNN</a:t>
            </a:r>
            <a:r>
              <a:rPr lang="en-US" sz="48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: 69.4    CBT-NE: 66.6   </a:t>
            </a:r>
            <a:r>
              <a:rPr lang="en-US" sz="48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CBT-CN: </a:t>
            </a:r>
            <a:r>
              <a:rPr lang="en-US" sz="48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63.0</a:t>
            </a:r>
          </a:p>
          <a:p>
            <a:r>
              <a:rPr lang="en-US" sz="4800" dirty="0">
                <a:latin typeface="FreightSansLFPro" charset="0"/>
                <a:ea typeface="FreightSansLFPro" charset="0"/>
                <a:cs typeface="FreightSansLFPro" charset="0"/>
              </a:rPr>
              <a:t>Text Understanding with the Attention Sum Reader Network. </a:t>
            </a:r>
            <a:r>
              <a:rPr lang="en-US" sz="4800" i="1" dirty="0" err="1">
                <a:latin typeface="FreightSansLFPro" charset="0"/>
                <a:ea typeface="FreightSansLFPro" charset="0"/>
                <a:cs typeface="FreightSansLFPro" charset="0"/>
              </a:rPr>
              <a:t>Kadlec</a:t>
            </a:r>
            <a:r>
              <a:rPr lang="en-US" sz="4800" i="1" dirty="0">
                <a:latin typeface="FreightSansLFPro" charset="0"/>
                <a:ea typeface="FreightSansLFPro" charset="0"/>
                <a:cs typeface="FreightSansLFPro" charset="0"/>
              </a:rPr>
              <a:t> et al</a:t>
            </a:r>
            <a:r>
              <a:rPr lang="en-US" sz="4800" i="1" dirty="0" smtClean="0">
                <a:latin typeface="FreightSansLFPro" charset="0"/>
                <a:ea typeface="FreightSansLFPro" charset="0"/>
                <a:cs typeface="FreightSansLFPro" charset="0"/>
              </a:rPr>
              <a:t>.	</a:t>
            </a:r>
            <a:r>
              <a:rPr lang="en-US" sz="4800" b="1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4800" b="1" dirty="0">
                <a:latin typeface="FreightSansLFPro" charset="0"/>
                <a:ea typeface="FreightSansLFPro" charset="0"/>
                <a:cs typeface="FreightSansLFPro" charset="0"/>
              </a:rPr>
              <a:t>4 Mar ‘16)     </a:t>
            </a:r>
            <a:r>
              <a:rPr lang="en-US" sz="48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QACNN: 75.4    CBT-NE: 71.0   CBT-CN: 68.9                 </a:t>
            </a:r>
            <a:endParaRPr lang="en-US" sz="4800" dirty="0" smtClean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Iterative </a:t>
            </a:r>
            <a:r>
              <a:rPr lang="en-US" sz="4800" dirty="0">
                <a:latin typeface="FreightSansLFPro" charset="0"/>
                <a:ea typeface="FreightSansLFPro" charset="0"/>
                <a:cs typeface="FreightSansLFPro" charset="0"/>
              </a:rPr>
              <a:t>Alternating Neural Attention for Machine Reading. </a:t>
            </a:r>
            <a:r>
              <a:rPr lang="en-US" sz="4800" i="1" dirty="0" err="1">
                <a:latin typeface="FreightSansLFPro" charset="0"/>
                <a:ea typeface="FreightSansLFPro" charset="0"/>
                <a:cs typeface="FreightSansLFPro" charset="0"/>
              </a:rPr>
              <a:t>Sordoni</a:t>
            </a:r>
            <a:r>
              <a:rPr lang="en-US" sz="4800" i="1" dirty="0">
                <a:latin typeface="FreightSansLFPro" charset="0"/>
                <a:ea typeface="FreightSansLFPro" charset="0"/>
                <a:cs typeface="FreightSansLFPro" charset="0"/>
              </a:rPr>
              <a:t> et al. 	</a:t>
            </a:r>
            <a:r>
              <a:rPr lang="en-US" sz="4800" b="1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4800" b="1" dirty="0">
                <a:latin typeface="FreightSansLFPro" charset="0"/>
                <a:ea typeface="FreightSansLFPro" charset="0"/>
                <a:cs typeface="FreightSansLFPro" charset="0"/>
              </a:rPr>
              <a:t>7 Jun </a:t>
            </a:r>
            <a:r>
              <a:rPr lang="fr-FR" sz="4800" b="1" dirty="0">
                <a:latin typeface="FreightSansLFPro" charset="0"/>
                <a:ea typeface="FreightSansLFPro" charset="0"/>
                <a:cs typeface="FreightSansLFPro" charset="0"/>
              </a:rPr>
              <a:t>’</a:t>
            </a:r>
            <a:r>
              <a:rPr lang="en-US" sz="4800" b="1" dirty="0">
                <a:latin typeface="FreightSansLFPro" charset="0"/>
                <a:ea typeface="FreightSansLFPro" charset="0"/>
                <a:cs typeface="FreightSansLFPro" charset="0"/>
              </a:rPr>
              <a:t>16)     </a:t>
            </a:r>
            <a:r>
              <a:rPr lang="en-US" sz="48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QACNN: 76.1    CBT-NE: 72.0    CBT-CN: 71.0</a:t>
            </a:r>
          </a:p>
          <a:p>
            <a:r>
              <a:rPr lang="en-US" sz="4800" dirty="0">
                <a:latin typeface="FreightSansLFPro" charset="0"/>
                <a:ea typeface="FreightSansLFPro" charset="0"/>
                <a:cs typeface="FreightSansLFPro" charset="0"/>
              </a:rPr>
              <a:t>Natural Language Comprehension with the </a:t>
            </a:r>
            <a:r>
              <a:rPr lang="en-US" sz="4800" dirty="0" err="1">
                <a:latin typeface="FreightSansLFPro" charset="0"/>
                <a:ea typeface="FreightSansLFPro" charset="0"/>
                <a:cs typeface="FreightSansLFPro" charset="0"/>
              </a:rPr>
              <a:t>EpiReader</a:t>
            </a:r>
            <a:r>
              <a:rPr lang="en-US" sz="4800" dirty="0">
                <a:latin typeface="FreightSansLFPro" charset="0"/>
                <a:ea typeface="FreightSansLFPro" charset="0"/>
                <a:cs typeface="FreightSansLFPro" charset="0"/>
              </a:rPr>
              <a:t>. </a:t>
            </a:r>
            <a:r>
              <a:rPr lang="en-US" sz="4800" i="1" dirty="0" err="1">
                <a:latin typeface="FreightSansLFPro" charset="0"/>
                <a:ea typeface="FreightSansLFPro" charset="0"/>
                <a:cs typeface="FreightSansLFPro" charset="0"/>
              </a:rPr>
              <a:t>Trischler</a:t>
            </a:r>
            <a:r>
              <a:rPr lang="en-US" sz="4800" i="1" dirty="0">
                <a:latin typeface="FreightSansLFPro" charset="0"/>
                <a:ea typeface="FreightSansLFPro" charset="0"/>
                <a:cs typeface="FreightSansLFPro" charset="0"/>
              </a:rPr>
              <a:t> et al. 	</a:t>
            </a:r>
            <a:r>
              <a:rPr lang="en-US" sz="4800" b="1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4800" b="1" dirty="0">
                <a:latin typeface="FreightSansLFPro" charset="0"/>
                <a:ea typeface="FreightSansLFPro" charset="0"/>
                <a:cs typeface="FreightSansLFPro" charset="0"/>
              </a:rPr>
              <a:t>7 Jun </a:t>
            </a:r>
            <a:r>
              <a:rPr lang="fr-FR" sz="4800" b="1" dirty="0">
                <a:latin typeface="FreightSansLFPro" charset="0"/>
                <a:ea typeface="FreightSansLFPro" charset="0"/>
                <a:cs typeface="FreightSansLFPro" charset="0"/>
              </a:rPr>
              <a:t>’</a:t>
            </a:r>
            <a:r>
              <a:rPr lang="en-US" sz="4800" b="1" dirty="0">
                <a:latin typeface="FreightSansLFPro" charset="0"/>
                <a:ea typeface="FreightSansLFPro" charset="0"/>
                <a:cs typeface="FreightSansLFPro" charset="0"/>
              </a:rPr>
              <a:t>16)          </a:t>
            </a:r>
            <a:r>
              <a:rPr lang="en-US" sz="48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QACNN: 74.0    CBT-NE: 71.8    CBT-CN: 70.6</a:t>
            </a:r>
          </a:p>
          <a:p>
            <a:r>
              <a:rPr lang="en-US" sz="4800" dirty="0">
                <a:latin typeface="FreightSansLFPro" charset="0"/>
                <a:ea typeface="FreightSansLFPro" charset="0"/>
                <a:cs typeface="FreightSansLFPro" charset="0"/>
              </a:rPr>
              <a:t>Gated-Attention Readers for Text Comprehension. </a:t>
            </a:r>
            <a:r>
              <a:rPr lang="en-US" sz="4800" i="1" dirty="0" err="1">
                <a:latin typeface="FreightSansLFPro" charset="0"/>
                <a:ea typeface="FreightSansLFPro" charset="0"/>
                <a:cs typeface="FreightSansLFPro" charset="0"/>
              </a:rPr>
              <a:t>Dhingra</a:t>
            </a:r>
            <a:r>
              <a:rPr lang="en-US" sz="4800" i="1" dirty="0">
                <a:latin typeface="FreightSansLFPro" charset="0"/>
                <a:ea typeface="FreightSansLFPro" charset="0"/>
                <a:cs typeface="FreightSansLFPro" charset="0"/>
              </a:rPr>
              <a:t> et al</a:t>
            </a:r>
            <a:r>
              <a:rPr lang="en-US" sz="4800" i="1" dirty="0" smtClean="0">
                <a:latin typeface="FreightSansLFPro" charset="0"/>
                <a:ea typeface="FreightSansLFPro" charset="0"/>
                <a:cs typeface="FreightSansLFPro" charset="0"/>
              </a:rPr>
              <a:t>.		</a:t>
            </a:r>
            <a:r>
              <a:rPr lang="en-US" sz="4800" b="1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4800" b="1" dirty="0">
                <a:latin typeface="FreightSansLFPro" charset="0"/>
                <a:ea typeface="FreightSansLFPro" charset="0"/>
                <a:cs typeface="FreightSansLFPro" charset="0"/>
              </a:rPr>
              <a:t>5 Jun </a:t>
            </a:r>
            <a:r>
              <a:rPr lang="fr-FR" sz="4800" b="1" dirty="0">
                <a:latin typeface="FreightSansLFPro" charset="0"/>
                <a:ea typeface="FreightSansLFPro" charset="0"/>
                <a:cs typeface="FreightSansLFPro" charset="0"/>
              </a:rPr>
              <a:t>’</a:t>
            </a:r>
            <a:r>
              <a:rPr lang="en-US" sz="4800" b="1" dirty="0">
                <a:latin typeface="FreightSansLFPro" charset="0"/>
                <a:ea typeface="FreightSansLFPro" charset="0"/>
                <a:cs typeface="FreightSansLFPro" charset="0"/>
              </a:rPr>
              <a:t>16)                     </a:t>
            </a:r>
            <a:r>
              <a:rPr lang="en-US" sz="48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QACNN: 77.4    CBT-NE: 71.9    CBT-CN: </a:t>
            </a:r>
            <a:r>
              <a:rPr lang="en-US" sz="48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69.0             </a:t>
            </a:r>
            <a:endParaRPr lang="en-US" sz="4800" i="1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pPr>
            <a:r>
              <a:rPr lang="en-US" dirty="0" smtClean="0"/>
              <a:t>Open Question Answering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75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250304" y="3526618"/>
            <a:ext cx="10465572" cy="4126636"/>
            <a:chOff x="3125152" y="1763309"/>
            <a:chExt cx="5232786" cy="2063318"/>
          </a:xfrm>
        </p:grpSpPr>
        <p:sp>
          <p:nvSpPr>
            <p:cNvPr id="6" name="Can 5"/>
            <p:cNvSpPr/>
            <p:nvPr/>
          </p:nvSpPr>
          <p:spPr>
            <a:xfrm>
              <a:off x="3125152" y="1783078"/>
              <a:ext cx="5232786" cy="2043549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>
                <a:lnSpc>
                  <a:spcPct val="100000"/>
                </a:lnSpc>
              </a:pPr>
              <a:endParaRPr lang="en-US" sz="3200" kern="1200" dirty="0">
                <a:solidFill>
                  <a:prstClr val="white"/>
                </a:solidFill>
              </a:endParaRP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32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directed_by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Ridley Scott]</a:t>
              </a:r>
              <a:br>
                <a:rPr lang="en-US" sz="3200" kern="1200" dirty="0">
                  <a:solidFill>
                    <a:prstClr val="white"/>
                  </a:solidFill>
                </a:rPr>
              </a:br>
              <a:r>
                <a:rPr lang="en-US" sz="32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written_by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Philip K. Dick, Hampton </a:t>
              </a:r>
              <a:r>
                <a:rPr lang="en-US" sz="3200" kern="1200" dirty="0" err="1">
                  <a:solidFill>
                    <a:prstClr val="white"/>
                  </a:solidFill>
                </a:rPr>
                <a:t>Fancher</a:t>
              </a:r>
              <a:r>
                <a:rPr lang="en-US" sz="3200" kern="1200" dirty="0">
                  <a:solidFill>
                    <a:prstClr val="white"/>
                  </a:solidFill>
                </a:rPr>
                <a:t>] 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starred_actors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Harrison Ford, Sean Young, …]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32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release_year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1982]</a:t>
              </a:r>
              <a:br>
                <a:rPr lang="en-US" sz="3200" kern="1200" dirty="0">
                  <a:solidFill>
                    <a:prstClr val="white"/>
                  </a:solidFill>
                </a:rPr>
              </a:br>
              <a:r>
                <a:rPr lang="en-US" sz="32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has_tags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dystopian, noir, police, androids, …]</a:t>
              </a:r>
            </a:p>
            <a:p>
              <a:pPr defTabSz="1828800" hangingPunct="1">
                <a:lnSpc>
                  <a:spcPct val="100000"/>
                </a:lnSpc>
              </a:pPr>
              <a:r>
                <a:rPr lang="en-US" sz="3200" kern="1200" dirty="0">
                  <a:solidFill>
                    <a:prstClr val="white"/>
                  </a:solidFill>
                </a:rPr>
                <a:t>[…]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89208" y="1763309"/>
              <a:ext cx="33046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5600" b="1" kern="1200" dirty="0">
                  <a:solidFill>
                    <a:prstClr val="white"/>
                  </a:solidFill>
                  <a:latin typeface="Calibri" panose="020F0502020204030204"/>
                  <a:ea typeface=""/>
                  <a:cs typeface=""/>
                </a:rPr>
                <a:t>Knowledge Base (KB)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Open-domain Question Answering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1" y="9802188"/>
            <a:ext cx="13724022" cy="2573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/>
              <a:t>What year was the movie Blade Runner released? </a:t>
            </a:r>
          </a:p>
          <a:p>
            <a:pPr marL="0" indent="0">
              <a:buNone/>
            </a:pPr>
            <a:r>
              <a:rPr lang="en-US" sz="4800" dirty="0"/>
              <a:t>Can you describe Blade Runner in a few words? </a:t>
            </a:r>
          </a:p>
          <a:p>
            <a:pPr marL="0" indent="0">
              <a:buNone/>
            </a:pPr>
            <a:r>
              <a:rPr lang="en-US" sz="4800" dirty="0"/>
              <a:t>In Blade Runner, who built the </a:t>
            </a:r>
            <a:r>
              <a:rPr lang="en-US" sz="4800" dirty="0" err="1"/>
              <a:t>Replicants</a:t>
            </a:r>
            <a:r>
              <a:rPr lang="en-US" sz="4800" dirty="0"/>
              <a:t>?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400422" y="9802188"/>
            <a:ext cx="14269452" cy="2573088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rgbClr val="C00000"/>
                </a:solidFill>
              </a:rPr>
              <a:t>1982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C00000"/>
                </a:solidFill>
              </a:rPr>
              <a:t>A dystopian and noir movie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C00000"/>
                </a:solidFill>
              </a:rPr>
              <a:t>???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914275" y="5934057"/>
            <a:ext cx="12256170" cy="3868134"/>
            <a:chOff x="1957137" y="2967028"/>
            <a:chExt cx="6128085" cy="1934067"/>
          </a:xfrm>
        </p:grpSpPr>
        <p:sp>
          <p:nvSpPr>
            <p:cNvPr id="8" name="Frame 7"/>
            <p:cNvSpPr/>
            <p:nvPr/>
          </p:nvSpPr>
          <p:spPr>
            <a:xfrm>
              <a:off x="2967788" y="2967028"/>
              <a:ext cx="3433015" cy="465222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srgbClr val="C00000"/>
                </a:solidFill>
              </a:endParaRPr>
            </a:p>
          </p:txBody>
        </p:sp>
        <p:cxnSp>
          <p:nvCxnSpPr>
            <p:cNvPr id="11" name="Curved Connector 10"/>
            <p:cNvCxnSpPr>
              <a:endCxn id="8" idx="1"/>
            </p:cNvCxnSpPr>
            <p:nvPr/>
          </p:nvCxnSpPr>
          <p:spPr>
            <a:xfrm rot="5400000" flipH="1" flipV="1">
              <a:off x="1611735" y="3545042"/>
              <a:ext cx="1701455" cy="1010651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/>
            <p:nvPr/>
          </p:nvCxnSpPr>
          <p:spPr>
            <a:xfrm rot="16200000" flipH="1">
              <a:off x="6396588" y="3212459"/>
              <a:ext cx="1692849" cy="1684418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267206" y="6416491"/>
            <a:ext cx="14686248" cy="4299638"/>
            <a:chOff x="2133603" y="3208245"/>
            <a:chExt cx="7343124" cy="2149819"/>
          </a:xfrm>
        </p:grpSpPr>
        <p:sp>
          <p:nvSpPr>
            <p:cNvPr id="9" name="Frame 8"/>
            <p:cNvSpPr/>
            <p:nvPr/>
          </p:nvSpPr>
          <p:spPr>
            <a:xfrm>
              <a:off x="2967788" y="3208245"/>
              <a:ext cx="5390150" cy="465222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srgbClr val="C00000"/>
                </a:solidFill>
              </a:endParaRPr>
            </a:p>
          </p:txBody>
        </p:sp>
        <p:cxnSp>
          <p:nvCxnSpPr>
            <p:cNvPr id="12" name="Curved Connector 11"/>
            <p:cNvCxnSpPr>
              <a:endCxn id="9" idx="1"/>
            </p:cNvCxnSpPr>
            <p:nvPr/>
          </p:nvCxnSpPr>
          <p:spPr>
            <a:xfrm rot="5400000" flipH="1" flipV="1">
              <a:off x="1592092" y="3982368"/>
              <a:ext cx="1917207" cy="834185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9" idx="3"/>
            </p:cNvCxnSpPr>
            <p:nvPr/>
          </p:nvCxnSpPr>
          <p:spPr>
            <a:xfrm>
              <a:off x="8357938" y="3440856"/>
              <a:ext cx="1118789" cy="1917208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848877" y="8054309"/>
            <a:ext cx="11096978" cy="3497462"/>
            <a:chOff x="2133603" y="3208245"/>
            <a:chExt cx="7343124" cy="2149819"/>
          </a:xfrm>
        </p:grpSpPr>
        <p:sp>
          <p:nvSpPr>
            <p:cNvPr id="28" name="Frame 27"/>
            <p:cNvSpPr/>
            <p:nvPr/>
          </p:nvSpPr>
          <p:spPr>
            <a:xfrm>
              <a:off x="2967788" y="3208245"/>
              <a:ext cx="5390150" cy="465222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3600" kern="1200" dirty="0">
                  <a:solidFill>
                    <a:srgbClr val="C00000"/>
                  </a:solidFill>
                </a:rPr>
                <a:t>???????????????????</a:t>
              </a:r>
            </a:p>
          </p:txBody>
        </p:sp>
        <p:cxnSp>
          <p:nvCxnSpPr>
            <p:cNvPr id="29" name="Curved Connector 28"/>
            <p:cNvCxnSpPr>
              <a:endCxn id="28" idx="1"/>
            </p:cNvCxnSpPr>
            <p:nvPr/>
          </p:nvCxnSpPr>
          <p:spPr>
            <a:xfrm rot="5400000" flipH="1" flipV="1">
              <a:off x="1592092" y="3982368"/>
              <a:ext cx="1917207" cy="834185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28" idx="3"/>
            </p:cNvCxnSpPr>
            <p:nvPr/>
          </p:nvCxnSpPr>
          <p:spPr>
            <a:xfrm>
              <a:off x="8357938" y="3440856"/>
              <a:ext cx="1118789" cy="1917208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 rot="974182">
            <a:off x="16014305" y="3565014"/>
            <a:ext cx="8218762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white"/>
                </a:solidFill>
              </a:rPr>
              <a:t>KBs can suffer from missing information and fixed schemas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76400" y="2642824"/>
            <a:ext cx="8088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800" i="1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Answer questions on any topic</a:t>
            </a:r>
          </a:p>
        </p:txBody>
      </p:sp>
    </p:spTree>
    <p:extLst>
      <p:ext uri="{BB962C8B-B14F-4D97-AF65-F5344CB8AC3E}">
        <p14:creationId xmlns:p14="http://schemas.microsoft.com/office/powerpoint/2010/main" val="18441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Information Extraction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915216" y="3092618"/>
            <a:ext cx="10506764" cy="701261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800" b="1" kern="1200" dirty="0">
                <a:solidFill>
                  <a:prstClr val="black"/>
                </a:solidFill>
              </a:rPr>
              <a:t>Wikipedia Entry: Blade Runner</a:t>
            </a:r>
          </a:p>
          <a:p>
            <a:pPr algn="just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prstClr val="black"/>
                </a:solidFill>
              </a:rPr>
              <a:t>Blade Runner is a 1982 American neo-noir dystopian science fiction film directed by Ridley Scott and starring Harrison Ford, </a:t>
            </a:r>
            <a:r>
              <a:rPr lang="en-US" sz="3200" kern="1200" dirty="0" err="1">
                <a:solidFill>
                  <a:prstClr val="black"/>
                </a:solidFill>
              </a:rPr>
              <a:t>Rutger</a:t>
            </a:r>
            <a:r>
              <a:rPr lang="en-US" sz="3200" kern="1200" dirty="0">
                <a:solidFill>
                  <a:prstClr val="black"/>
                </a:solidFill>
              </a:rPr>
              <a:t> </a:t>
            </a:r>
            <a:r>
              <a:rPr lang="en-US" sz="3200" kern="1200" dirty="0" err="1">
                <a:solidFill>
                  <a:prstClr val="black"/>
                </a:solidFill>
              </a:rPr>
              <a:t>Hauer</a:t>
            </a:r>
            <a:r>
              <a:rPr lang="en-US" sz="3200" kern="1200" dirty="0">
                <a:solidFill>
                  <a:prstClr val="black"/>
                </a:solidFill>
              </a:rPr>
              <a:t>, Sean Young, and Edward James Olmos. The screenplay, written by Hampton </a:t>
            </a:r>
            <a:r>
              <a:rPr lang="en-US" sz="3200" kern="1200" dirty="0" err="1">
                <a:solidFill>
                  <a:prstClr val="black"/>
                </a:solidFill>
              </a:rPr>
              <a:t>Fancher</a:t>
            </a:r>
            <a:r>
              <a:rPr lang="en-US" sz="3200" kern="1200" dirty="0">
                <a:solidFill>
                  <a:prstClr val="black"/>
                </a:solidFill>
              </a:rPr>
              <a:t> and David Peoples, is a modified film adaptation of the 1968 novel “Do Androids Dream of Electric Sheep?” by Philip K. Dick. The film depicts a dystopian Los Angeles in November 2019 in which genetically engineered </a:t>
            </a:r>
            <a:r>
              <a:rPr lang="en-US" sz="3200" kern="1200" dirty="0" err="1">
                <a:solidFill>
                  <a:prstClr val="black"/>
                </a:solidFill>
              </a:rPr>
              <a:t>replicants</a:t>
            </a:r>
            <a:r>
              <a:rPr lang="en-US" sz="3200" kern="1200" dirty="0">
                <a:solidFill>
                  <a:prstClr val="black"/>
                </a:solidFill>
              </a:rPr>
              <a:t>, which are visually indistinguishable from adult humans, are manufactured by the powerful Tyrell Corporation as well as by other “mega-corporations” around the world…</a:t>
            </a:r>
          </a:p>
          <a:p>
            <a:pPr algn="just" defTabSz="1828800" hangingPunct="1">
              <a:lnSpc>
                <a:spcPct val="100000"/>
              </a:lnSpc>
            </a:pPr>
            <a:endParaRPr lang="en-US" sz="3200" kern="1200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183164" y="4138035"/>
            <a:ext cx="10465572" cy="5356670"/>
            <a:chOff x="3125152" y="1750994"/>
            <a:chExt cx="5232786" cy="2460890"/>
          </a:xfrm>
        </p:grpSpPr>
        <p:sp>
          <p:nvSpPr>
            <p:cNvPr id="6" name="Can 5"/>
            <p:cNvSpPr/>
            <p:nvPr/>
          </p:nvSpPr>
          <p:spPr>
            <a:xfrm>
              <a:off x="3125152" y="1750994"/>
              <a:ext cx="5232786" cy="2460890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>
                <a:lnSpc>
                  <a:spcPct val="100000"/>
                </a:lnSpc>
              </a:pPr>
              <a:endParaRPr lang="en-US" sz="3200" kern="1200" dirty="0">
                <a:solidFill>
                  <a:prstClr val="white"/>
                </a:solidFill>
              </a:endParaRP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32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directed_by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Ridley Scott]</a:t>
              </a:r>
              <a:br>
                <a:rPr lang="en-US" sz="3200" kern="1200" dirty="0">
                  <a:solidFill>
                    <a:prstClr val="white"/>
                  </a:solidFill>
                </a:rPr>
              </a:br>
              <a:r>
                <a:rPr lang="en-US" sz="32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written_by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Philip K. Dick, Hampton </a:t>
              </a:r>
              <a:r>
                <a:rPr lang="en-US" sz="3200" kern="1200" dirty="0" err="1">
                  <a:solidFill>
                    <a:prstClr val="white"/>
                  </a:solidFill>
                </a:rPr>
                <a:t>Fancher</a:t>
              </a:r>
              <a:r>
                <a:rPr lang="en-US" sz="3200" kern="1200" dirty="0">
                  <a:solidFill>
                    <a:prstClr val="white"/>
                  </a:solidFill>
                </a:rPr>
                <a:t>] 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starred_actors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Harrison Ford, Sean Young, …]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32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release_year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1982]</a:t>
              </a:r>
              <a:br>
                <a:rPr lang="en-US" sz="3200" kern="1200" dirty="0">
                  <a:solidFill>
                    <a:prstClr val="white"/>
                  </a:solidFill>
                </a:rPr>
              </a:br>
              <a:r>
                <a:rPr lang="en-US" sz="32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3200" i="1" kern="1200" dirty="0" err="1">
                  <a:solidFill>
                    <a:prstClr val="white"/>
                  </a:solidFill>
                </a:rPr>
                <a:t>has_tags</a:t>
              </a:r>
              <a:r>
                <a:rPr lang="en-US" sz="3200" i="1" kern="1200" dirty="0">
                  <a:solidFill>
                    <a:prstClr val="white"/>
                  </a:solidFill>
                </a:rPr>
                <a:t>, </a:t>
              </a:r>
              <a:r>
                <a:rPr lang="en-US" sz="3200" kern="1200" dirty="0">
                  <a:solidFill>
                    <a:prstClr val="white"/>
                  </a:solidFill>
                </a:rPr>
                <a:t>dystopian, noir, police, androids, …]</a:t>
              </a:r>
            </a:p>
            <a:p>
              <a:pPr algn="l" defTabSz="1828800" hangingPunct="1">
                <a:lnSpc>
                  <a:spcPct val="100000"/>
                </a:lnSpc>
              </a:pPr>
              <a:endParaRPr lang="en-US" sz="3200" kern="1200" dirty="0">
                <a:solidFill>
                  <a:prstClr val="white"/>
                </a:solidFill>
              </a:endParaRPr>
            </a:p>
            <a:p>
              <a:pPr algn="l" defTabSz="1828800" hangingPunct="1">
                <a:lnSpc>
                  <a:spcPct val="100000"/>
                </a:lnSpc>
              </a:pPr>
              <a:endParaRPr lang="en-US" sz="3200" kern="1200" dirty="0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9208" y="1763309"/>
              <a:ext cx="3304673" cy="438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5600" b="1" kern="1200" dirty="0">
                  <a:solidFill>
                    <a:prstClr val="white"/>
                  </a:solidFill>
                  <a:latin typeface="Calibri" panose="020F0502020204030204"/>
                  <a:ea typeface=""/>
                  <a:cs typeface=""/>
                </a:rPr>
                <a:t>Knowledge Base (KB)</a:t>
              </a:r>
            </a:p>
          </p:txBody>
        </p:sp>
      </p:grp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1" y="10443872"/>
            <a:ext cx="13724022" cy="2573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/>
              <a:t>What year was the movie Blade Runner released? </a:t>
            </a:r>
          </a:p>
          <a:p>
            <a:pPr marL="0" indent="0">
              <a:buNone/>
            </a:pPr>
            <a:r>
              <a:rPr lang="en-US" sz="4800" dirty="0"/>
              <a:t>Can you describe Blade Runner in a few words? </a:t>
            </a:r>
          </a:p>
          <a:p>
            <a:pPr marL="0" indent="0">
              <a:buNone/>
            </a:pPr>
            <a:r>
              <a:rPr lang="en-US" sz="4800" dirty="0"/>
              <a:t>In Blade Runner, who built the </a:t>
            </a:r>
            <a:r>
              <a:rPr lang="en-US" sz="4800" dirty="0" err="1"/>
              <a:t>Replicants</a:t>
            </a:r>
            <a:r>
              <a:rPr lang="en-US" sz="4800" dirty="0"/>
              <a:t>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400422" y="10443872"/>
            <a:ext cx="8566484" cy="2573088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rgbClr val="C00000"/>
                </a:solidFill>
              </a:rPr>
              <a:t>1982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C00000"/>
                </a:solidFill>
              </a:rPr>
              <a:t>A dystopian and noir movie</a:t>
            </a:r>
          </a:p>
          <a:p>
            <a:pPr marL="0" indent="0">
              <a:buNone/>
            </a:pPr>
            <a:r>
              <a:rPr lang="en-US" sz="4800" u="sng" dirty="0">
                <a:solidFill>
                  <a:srgbClr val="C00000"/>
                </a:solidFill>
              </a:rPr>
              <a:t>Tyrell Corporation</a:t>
            </a:r>
          </a:p>
        </p:txBody>
      </p:sp>
      <p:sp>
        <p:nvSpPr>
          <p:cNvPr id="10" name="Frame 9"/>
          <p:cNvSpPr/>
          <p:nvPr/>
        </p:nvSpPr>
        <p:spPr>
          <a:xfrm>
            <a:off x="979493" y="7787466"/>
            <a:ext cx="10025390" cy="1707240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94400" y="8149390"/>
            <a:ext cx="9800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b="1" kern="1200" dirty="0">
                <a:solidFill>
                  <a:srgbClr val="00B050"/>
                </a:solidFill>
                <a:latin typeface="Calibri" panose="020F0502020204030204"/>
                <a:ea typeface=""/>
                <a:cs typeface=""/>
              </a:rPr>
              <a:t>[</a:t>
            </a:r>
            <a:r>
              <a:rPr lang="en-US" sz="3600" b="1" kern="1200" dirty="0" err="1">
                <a:solidFill>
                  <a:srgbClr val="00B050"/>
                </a:solidFill>
                <a:latin typeface="Calibri" panose="020F0502020204030204"/>
                <a:ea typeface=""/>
                <a:cs typeface=""/>
              </a:rPr>
              <a:t>Replicants</a:t>
            </a:r>
            <a:r>
              <a:rPr lang="en-US" sz="3600" b="1" kern="1200" dirty="0">
                <a:solidFill>
                  <a:srgbClr val="00B050"/>
                </a:solidFill>
                <a:latin typeface="Calibri" panose="020F0502020204030204"/>
                <a:ea typeface=""/>
                <a:cs typeface=""/>
              </a:rPr>
              <a:t>, </a:t>
            </a:r>
            <a:r>
              <a:rPr lang="en-US" sz="3600" b="1" i="1" kern="1200" dirty="0" err="1">
                <a:solidFill>
                  <a:srgbClr val="00B050"/>
                </a:solidFill>
                <a:latin typeface="Calibri" panose="020F0502020204030204"/>
                <a:ea typeface=""/>
                <a:cs typeface=""/>
              </a:rPr>
              <a:t>manufactured_by</a:t>
            </a:r>
            <a:r>
              <a:rPr lang="en-US" sz="3600" b="1" kern="1200" dirty="0">
                <a:solidFill>
                  <a:srgbClr val="00B050"/>
                </a:solidFill>
                <a:latin typeface="Calibri" panose="020F0502020204030204"/>
                <a:ea typeface=""/>
                <a:cs typeface=""/>
              </a:rPr>
              <a:t>, Tyrell </a:t>
            </a:r>
            <a:r>
              <a:rPr lang="en-US" sz="3600" b="1" kern="1200" dirty="0" err="1">
                <a:solidFill>
                  <a:srgbClr val="00B050"/>
                </a:solidFill>
                <a:latin typeface="Calibri" panose="020F0502020204030204"/>
                <a:ea typeface=""/>
                <a:cs typeface=""/>
              </a:rPr>
              <a:t>Coporation</a:t>
            </a:r>
            <a:r>
              <a:rPr lang="en-US" sz="3600" b="1" kern="1200" dirty="0">
                <a:solidFill>
                  <a:srgbClr val="00B050"/>
                </a:solidFill>
                <a:latin typeface="Calibri" panose="020F0502020204030204"/>
                <a:ea typeface=""/>
                <a:cs typeface=""/>
              </a:rPr>
              <a:t> ] </a:t>
            </a:r>
          </a:p>
        </p:txBody>
      </p:sp>
      <p:cxnSp>
        <p:nvCxnSpPr>
          <p:cNvPr id="11" name="Curved Connector 10"/>
          <p:cNvCxnSpPr/>
          <p:nvPr/>
        </p:nvCxnSpPr>
        <p:spPr>
          <a:xfrm flipV="1">
            <a:off x="10780294" y="8517595"/>
            <a:ext cx="1674524" cy="80974"/>
          </a:xfrm>
          <a:prstGeom prst="curvedConnector3">
            <a:avLst>
              <a:gd name="adj1" fmla="val 50000"/>
            </a:avLst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0780294" y="8067743"/>
            <a:ext cx="11439368" cy="4949218"/>
            <a:chOff x="2133603" y="3208244"/>
            <a:chExt cx="7465912" cy="2530990"/>
          </a:xfrm>
        </p:grpSpPr>
        <p:sp>
          <p:nvSpPr>
            <p:cNvPr id="19" name="Frame 18"/>
            <p:cNvSpPr/>
            <p:nvPr/>
          </p:nvSpPr>
          <p:spPr>
            <a:xfrm>
              <a:off x="2967788" y="3208244"/>
              <a:ext cx="6631727" cy="504228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Curved Connector 19"/>
            <p:cNvCxnSpPr/>
            <p:nvPr/>
          </p:nvCxnSpPr>
          <p:spPr>
            <a:xfrm rot="5400000" flipH="1" flipV="1">
              <a:off x="1592092" y="3982368"/>
              <a:ext cx="1917207" cy="834185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9" idx="3"/>
              <a:endCxn id="9" idx="2"/>
            </p:cNvCxnSpPr>
            <p:nvPr/>
          </p:nvCxnSpPr>
          <p:spPr>
            <a:xfrm flipH="1">
              <a:off x="7944394" y="3460358"/>
              <a:ext cx="1655121" cy="2278876"/>
            </a:xfrm>
            <a:prstGeom prst="curvedConnector4">
              <a:avLst>
                <a:gd name="adj1" fmla="val -86926"/>
                <a:gd name="adj2" fmla="val 110260"/>
              </a:avLst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5400423" y="12018797"/>
            <a:ext cx="2181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srgbClr val="C00000"/>
                </a:solidFill>
                <a:latin typeface="Calibri" panose="020F0502020204030204"/>
                <a:ea typeface=""/>
                <a:cs typeface=""/>
              </a:rPr>
              <a:t>???</a:t>
            </a:r>
            <a:endParaRPr lang="en-US" sz="4800" kern="12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/>
          <p:cNvSpPr txBox="1"/>
          <p:nvPr/>
        </p:nvSpPr>
        <p:spPr>
          <a:xfrm rot="974182">
            <a:off x="17312876" y="10108619"/>
            <a:ext cx="6985616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white"/>
                </a:solidFill>
              </a:rPr>
              <a:t>IE is not an easy problem!</a:t>
            </a:r>
          </a:p>
        </p:txBody>
      </p:sp>
    </p:spTree>
    <p:extLst>
      <p:ext uri="{BB962C8B-B14F-4D97-AF65-F5344CB8AC3E}">
        <p14:creationId xmlns:p14="http://schemas.microsoft.com/office/powerpoint/2010/main" val="7025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6" grpId="0" animBg="1"/>
      <p:bldP spid="24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Question Answering 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Directly from </a:t>
            </a:r>
            <a:r>
              <a:rPr lang="en-US" sz="10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Text</a:t>
            </a:r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4926830" y="2702348"/>
            <a:ext cx="10506764" cy="701261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800" b="1" kern="1200" dirty="0">
                <a:solidFill>
                  <a:prstClr val="black"/>
                </a:solidFill>
              </a:rPr>
              <a:t>Wikipedia Entry: Blade Runner</a:t>
            </a:r>
          </a:p>
          <a:p>
            <a:pPr algn="just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prstClr val="black"/>
                </a:solidFill>
              </a:rPr>
              <a:t>Blade Runner is a 1982 American neo-noir dystopian science fiction film directed by Ridley Scott and starring Harrison Ford, </a:t>
            </a:r>
            <a:r>
              <a:rPr lang="en-US" sz="3200" kern="1200" dirty="0" err="1">
                <a:solidFill>
                  <a:prstClr val="black"/>
                </a:solidFill>
              </a:rPr>
              <a:t>Rutger</a:t>
            </a:r>
            <a:r>
              <a:rPr lang="en-US" sz="3200" kern="1200" dirty="0">
                <a:solidFill>
                  <a:prstClr val="black"/>
                </a:solidFill>
              </a:rPr>
              <a:t> </a:t>
            </a:r>
            <a:r>
              <a:rPr lang="en-US" sz="3200" kern="1200" dirty="0" err="1">
                <a:solidFill>
                  <a:prstClr val="black"/>
                </a:solidFill>
              </a:rPr>
              <a:t>Hauer</a:t>
            </a:r>
            <a:r>
              <a:rPr lang="en-US" sz="3200" kern="1200" dirty="0">
                <a:solidFill>
                  <a:prstClr val="black"/>
                </a:solidFill>
              </a:rPr>
              <a:t>, Sean Young, and Edward James Olmos. The screenplay, written by Hampton </a:t>
            </a:r>
            <a:r>
              <a:rPr lang="en-US" sz="3200" kern="1200" dirty="0" err="1">
                <a:solidFill>
                  <a:prstClr val="black"/>
                </a:solidFill>
              </a:rPr>
              <a:t>Fancher</a:t>
            </a:r>
            <a:r>
              <a:rPr lang="en-US" sz="3200" kern="1200" dirty="0">
                <a:solidFill>
                  <a:prstClr val="black"/>
                </a:solidFill>
              </a:rPr>
              <a:t> and David Peoples, is a modified film adaptation of the 1968 novel “Do Androids Dream of Electric Sheep?” by Philip K. Dick. The film depicts a dystopian Los Angeles in November 2019 in which genetically engineered </a:t>
            </a:r>
            <a:r>
              <a:rPr lang="en-US" sz="3200" kern="1200" dirty="0" err="1">
                <a:solidFill>
                  <a:prstClr val="black"/>
                </a:solidFill>
              </a:rPr>
              <a:t>replicants</a:t>
            </a:r>
            <a:r>
              <a:rPr lang="en-US" sz="3200" kern="1200" dirty="0">
                <a:solidFill>
                  <a:prstClr val="black"/>
                </a:solidFill>
              </a:rPr>
              <a:t>, which are visually indistinguishable from adult humans, are manufactured by the powerful Tyrell Corporation as well as by other “mega-corporations” around the world…</a:t>
            </a:r>
          </a:p>
          <a:p>
            <a:pPr algn="just" defTabSz="1828800" hangingPunct="1">
              <a:lnSpc>
                <a:spcPct val="100000"/>
              </a:lnSpc>
            </a:pPr>
            <a:endParaRPr lang="en-US" sz="3200" kern="1200" dirty="0">
              <a:solidFill>
                <a:prstClr val="black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1" y="9802188"/>
            <a:ext cx="13724022" cy="2573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/>
              <a:t>What year was the movie Blade Runner released? </a:t>
            </a:r>
          </a:p>
          <a:p>
            <a:pPr marL="0" indent="0">
              <a:buNone/>
            </a:pPr>
            <a:r>
              <a:rPr lang="en-US" sz="4800" dirty="0"/>
              <a:t>Can you describe Blade Runner in a few words? </a:t>
            </a:r>
          </a:p>
          <a:p>
            <a:pPr marL="0" indent="0">
              <a:buNone/>
            </a:pPr>
            <a:r>
              <a:rPr lang="en-US" sz="4800" dirty="0"/>
              <a:t>In Blade Runner, who built the </a:t>
            </a:r>
            <a:r>
              <a:rPr lang="en-US" sz="4800" dirty="0" err="1"/>
              <a:t>Replicants</a:t>
            </a:r>
            <a:r>
              <a:rPr lang="en-US" sz="4800" dirty="0"/>
              <a:t>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400422" y="9802188"/>
            <a:ext cx="8566484" cy="2573088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rgbClr val="C00000"/>
                </a:solidFill>
              </a:rPr>
              <a:t>1982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C00000"/>
                </a:solidFill>
              </a:rPr>
              <a:t>A dystopian and noir movie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C00000"/>
                </a:solidFill>
              </a:rPr>
              <a:t>Tyrell Corporation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50106" y="3489307"/>
            <a:ext cx="12178944" cy="6441222"/>
            <a:chOff x="1925053" y="1744653"/>
            <a:chExt cx="6089472" cy="3220611"/>
          </a:xfrm>
        </p:grpSpPr>
        <p:sp>
          <p:nvSpPr>
            <p:cNvPr id="11" name="Frame 10"/>
            <p:cNvSpPr/>
            <p:nvPr/>
          </p:nvSpPr>
          <p:spPr>
            <a:xfrm>
              <a:off x="2630901" y="1744653"/>
              <a:ext cx="2213815" cy="300133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srgbClr val="C00000"/>
                </a:solidFill>
              </a:endParaRPr>
            </a:p>
          </p:txBody>
        </p:sp>
        <p:cxnSp>
          <p:nvCxnSpPr>
            <p:cNvPr id="12" name="Curved Connector 11"/>
            <p:cNvCxnSpPr>
              <a:endCxn id="11" idx="1"/>
            </p:cNvCxnSpPr>
            <p:nvPr/>
          </p:nvCxnSpPr>
          <p:spPr>
            <a:xfrm rot="5400000" flipH="1" flipV="1">
              <a:off x="742705" y="3077068"/>
              <a:ext cx="3070544" cy="705848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11" idx="3"/>
            </p:cNvCxnSpPr>
            <p:nvPr/>
          </p:nvCxnSpPr>
          <p:spPr>
            <a:xfrm>
              <a:off x="4844716" y="1894720"/>
              <a:ext cx="3169809" cy="2991718"/>
            </a:xfrm>
            <a:prstGeom prst="curvedConnector3">
              <a:avLst>
                <a:gd name="adj1" fmla="val 96560"/>
              </a:avLst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67209" y="3489305"/>
            <a:ext cx="14686246" cy="7226826"/>
            <a:chOff x="2133604" y="1744652"/>
            <a:chExt cx="7343123" cy="3613413"/>
          </a:xfrm>
        </p:grpSpPr>
        <p:sp>
          <p:nvSpPr>
            <p:cNvPr id="17" name="Frame 16"/>
            <p:cNvSpPr/>
            <p:nvPr/>
          </p:nvSpPr>
          <p:spPr>
            <a:xfrm>
              <a:off x="2624375" y="1744652"/>
              <a:ext cx="4851246" cy="629579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srgbClr val="C00000"/>
                </a:solidFill>
              </a:endParaRPr>
            </a:p>
          </p:txBody>
        </p:sp>
        <p:cxnSp>
          <p:nvCxnSpPr>
            <p:cNvPr id="18" name="Curved Connector 17"/>
            <p:cNvCxnSpPr>
              <a:endCxn id="17" idx="1"/>
            </p:cNvCxnSpPr>
            <p:nvPr/>
          </p:nvCxnSpPr>
          <p:spPr>
            <a:xfrm rot="5400000" flipH="1" flipV="1">
              <a:off x="729678" y="3463368"/>
              <a:ext cx="3298623" cy="490772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17" idx="3"/>
            </p:cNvCxnSpPr>
            <p:nvPr/>
          </p:nvCxnSpPr>
          <p:spPr>
            <a:xfrm>
              <a:off x="7475621" y="2059442"/>
              <a:ext cx="2001106" cy="3298622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155043" y="7357440"/>
            <a:ext cx="12797306" cy="4194332"/>
            <a:chOff x="1674477" y="2779895"/>
            <a:chExt cx="8468270" cy="2578170"/>
          </a:xfrm>
        </p:grpSpPr>
        <p:sp>
          <p:nvSpPr>
            <p:cNvPr id="29" name="Frame 28"/>
            <p:cNvSpPr/>
            <p:nvPr/>
          </p:nvSpPr>
          <p:spPr>
            <a:xfrm>
              <a:off x="2163956" y="2779895"/>
              <a:ext cx="6654613" cy="1049405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Curved Connector 29"/>
            <p:cNvCxnSpPr>
              <a:endCxn id="29" idx="1"/>
            </p:cNvCxnSpPr>
            <p:nvPr/>
          </p:nvCxnSpPr>
          <p:spPr>
            <a:xfrm rot="5400000" flipH="1" flipV="1">
              <a:off x="892483" y="4086592"/>
              <a:ext cx="2053467" cy="489479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>
              <a:stCxn id="29" idx="3"/>
            </p:cNvCxnSpPr>
            <p:nvPr/>
          </p:nvCxnSpPr>
          <p:spPr>
            <a:xfrm>
              <a:off x="8818569" y="3304598"/>
              <a:ext cx="1324178" cy="1993145"/>
            </a:xfrm>
            <a:prstGeom prst="curvedConnector2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 rot="974182">
            <a:off x="15176966" y="3920215"/>
            <a:ext cx="9090496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800" kern="1200">
                <a:solidFill>
                  <a:prstClr val="white"/>
                </a:solidFill>
              </a:rPr>
              <a:t>Much more information than in KB</a:t>
            </a:r>
            <a:endParaRPr lang="en-US" sz="4800" kern="12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rot="974182">
            <a:off x="17490908" y="5126707"/>
            <a:ext cx="465413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800" kern="1200" smtClean="0">
                <a:solidFill>
                  <a:prstClr val="white"/>
                </a:solidFill>
              </a:rPr>
              <a:t>But QA </a:t>
            </a:r>
            <a:r>
              <a:rPr lang="en-US" sz="4800" kern="1200">
                <a:solidFill>
                  <a:prstClr val="white"/>
                </a:solidFill>
              </a:rPr>
              <a:t>is </a:t>
            </a:r>
            <a:r>
              <a:rPr lang="en-US" sz="4800" kern="1200" smtClean="0">
                <a:solidFill>
                  <a:prstClr val="white"/>
                </a:solidFill>
              </a:rPr>
              <a:t>harder</a:t>
            </a:r>
            <a:endParaRPr lang="en-US" sz="4800" kern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MovieQA</a:t>
            </a:r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(Miller et al., arxiv16)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Hypothesis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/>
                </a:solidFill>
              </a:rPr>
              <a:t>Systems answering from text directly must be on par with systems using KBs for questions whose answers are in KBs.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u="sng" dirty="0" err="1" smtClean="0"/>
              <a:t>MovieQA</a:t>
            </a:r>
            <a:r>
              <a:rPr lang="en-US" dirty="0" smtClean="0"/>
              <a:t>: a new analysis tool for QA</a:t>
            </a:r>
            <a:endParaRPr lang="en-US" sz="4000" dirty="0"/>
          </a:p>
          <a:p>
            <a:pPr lvl="1"/>
            <a:r>
              <a:rPr lang="en-US" dirty="0" smtClean="0"/>
              <a:t>A set of 100k question</a:t>
            </a:r>
            <a:r>
              <a:rPr lang="en-US" dirty="0"/>
              <a:t> </a:t>
            </a:r>
            <a:r>
              <a:rPr lang="en-US" dirty="0" smtClean="0"/>
              <a:t>-- answer pairs (based on </a:t>
            </a:r>
            <a:r>
              <a:rPr lang="en-US" dirty="0" err="1" smtClean="0"/>
              <a:t>SimpleQuestions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3 knowledge sources:</a:t>
            </a:r>
          </a:p>
          <a:p>
            <a:pPr lvl="2"/>
            <a:r>
              <a:rPr lang="en-US" dirty="0" smtClean="0"/>
              <a:t>A KB based on </a:t>
            </a:r>
            <a:r>
              <a:rPr lang="en-US" dirty="0" err="1" smtClean="0"/>
              <a:t>OMDb</a:t>
            </a:r>
            <a:endParaRPr lang="en-US" dirty="0" smtClean="0"/>
          </a:p>
          <a:p>
            <a:pPr lvl="2"/>
            <a:r>
              <a:rPr lang="en-US" dirty="0" smtClean="0"/>
              <a:t>Raw text extracted from Wikipedia</a:t>
            </a:r>
          </a:p>
          <a:p>
            <a:pPr lvl="2"/>
            <a:r>
              <a:rPr lang="en-US" dirty="0" smtClean="0"/>
              <a:t>An imperfect KB made by an IE system ran on the Wikipedia articles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Answers to all questions are in the KB and in the Wikipedia text.</a:t>
            </a:r>
          </a:p>
          <a:p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5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99" y="730251"/>
            <a:ext cx="21721482" cy="2651126"/>
          </a:xfrm>
        </p:spPr>
        <p:txBody>
          <a:bodyPr/>
          <a:lstStyle/>
          <a:p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Memory Networks for QA from KB 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4000" dirty="0" err="1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Bordes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et al., arxiv15)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15090"/>
            <a:ext cx="21031200" cy="7127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06527" y="5261336"/>
            <a:ext cx="5133474" cy="27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0946" y="6454720"/>
            <a:ext cx="1315456" cy="603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394904" y="6454720"/>
            <a:ext cx="1299412" cy="57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06528" y="9351638"/>
            <a:ext cx="1607680" cy="51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382586" y="9236306"/>
            <a:ext cx="2019568" cy="632188"/>
            <a:chOff x="6691293" y="4201296"/>
            <a:chExt cx="1009784" cy="316094"/>
          </a:xfrm>
        </p:grpSpPr>
        <p:sp>
          <p:nvSpPr>
            <p:cNvPr id="13" name="Rectangle 12"/>
            <p:cNvSpPr/>
            <p:nvPr/>
          </p:nvSpPr>
          <p:spPr>
            <a:xfrm>
              <a:off x="6897237" y="4258962"/>
              <a:ext cx="803840" cy="258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H="1">
              <a:off x="6691293" y="4201296"/>
              <a:ext cx="269679" cy="2501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86800" y="8549963"/>
            <a:ext cx="8283388" cy="2792370"/>
            <a:chOff x="4343400" y="4274981"/>
            <a:chExt cx="4141694" cy="1396185"/>
          </a:xfrm>
        </p:grpSpPr>
        <p:sp>
          <p:nvSpPr>
            <p:cNvPr id="15" name="Rectangle 14"/>
            <p:cNvSpPr/>
            <p:nvPr/>
          </p:nvSpPr>
          <p:spPr>
            <a:xfrm>
              <a:off x="5622757" y="5434810"/>
              <a:ext cx="1458763" cy="236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2400" kern="12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Memories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343400" y="4274981"/>
              <a:ext cx="4141694" cy="1093925"/>
              <a:chOff x="4343400" y="4274981"/>
              <a:chExt cx="4141694" cy="109392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491789" y="4283004"/>
                <a:ext cx="946485" cy="272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299157" y="4274981"/>
                <a:ext cx="946485" cy="272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4343400" y="4988443"/>
                <a:ext cx="4141694" cy="38046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3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…)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3039036" y="7468647"/>
            <a:ext cx="5399112" cy="2888702"/>
            <a:chOff x="1519518" y="3734323"/>
            <a:chExt cx="2699556" cy="1444351"/>
          </a:xfrm>
          <a:solidFill>
            <a:schemeClr val="bg1"/>
          </a:solidFill>
        </p:grpSpPr>
        <p:sp>
          <p:nvSpPr>
            <p:cNvPr id="5" name="Rectangle 4"/>
            <p:cNvSpPr/>
            <p:nvPr/>
          </p:nvSpPr>
          <p:spPr>
            <a:xfrm>
              <a:off x="3176337" y="4684057"/>
              <a:ext cx="1042737" cy="4010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519518" y="3734323"/>
              <a:ext cx="2465589" cy="1444351"/>
              <a:chOff x="1519518" y="3734323"/>
              <a:chExt cx="2465589" cy="1444351"/>
            </a:xfrm>
            <a:grpFill/>
          </p:grpSpPr>
          <p:sp>
            <p:nvSpPr>
              <p:cNvPr id="20" name="Rectangle 19"/>
              <p:cNvSpPr/>
              <p:nvPr/>
            </p:nvSpPr>
            <p:spPr>
              <a:xfrm>
                <a:off x="1519518" y="3734323"/>
                <a:ext cx="1223683" cy="11438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288359" y="4791112"/>
                <a:ext cx="1696748" cy="387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3789" y="10854238"/>
            <a:ext cx="6723530" cy="2754184"/>
            <a:chOff x="3167014" y="1612090"/>
            <a:chExt cx="5232786" cy="2321129"/>
          </a:xfrm>
        </p:grpSpPr>
        <p:sp>
          <p:nvSpPr>
            <p:cNvPr id="23" name="Can 22"/>
            <p:cNvSpPr/>
            <p:nvPr/>
          </p:nvSpPr>
          <p:spPr>
            <a:xfrm>
              <a:off x="3167014" y="1660331"/>
              <a:ext cx="5232786" cy="2272888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>
                <a:lnSpc>
                  <a:spcPct val="100000"/>
                </a:lnSpc>
              </a:pPr>
              <a:endParaRPr lang="en-US" sz="2000" kern="1200" dirty="0">
                <a:solidFill>
                  <a:prstClr val="white"/>
                </a:solidFill>
              </a:endParaRP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20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2000" i="1" kern="1200" dirty="0" err="1">
                  <a:solidFill>
                    <a:prstClr val="white"/>
                  </a:solidFill>
                </a:rPr>
                <a:t>directed_by</a:t>
              </a:r>
              <a:r>
                <a:rPr lang="en-US" sz="2000" i="1" kern="1200" dirty="0">
                  <a:solidFill>
                    <a:prstClr val="white"/>
                  </a:solidFill>
                </a:rPr>
                <a:t>, </a:t>
              </a:r>
              <a:r>
                <a:rPr lang="en-US" sz="2000" kern="1200" dirty="0">
                  <a:solidFill>
                    <a:prstClr val="white"/>
                  </a:solidFill>
                </a:rPr>
                <a:t>Ridley Scott]</a:t>
              </a:r>
              <a:br>
                <a:rPr lang="en-US" sz="2000" kern="1200" dirty="0">
                  <a:solidFill>
                    <a:prstClr val="white"/>
                  </a:solidFill>
                </a:rPr>
              </a:br>
              <a:r>
                <a:rPr lang="en-US" sz="20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2000" i="1" kern="1200" dirty="0" err="1">
                  <a:solidFill>
                    <a:prstClr val="white"/>
                  </a:solidFill>
                </a:rPr>
                <a:t>written_by</a:t>
              </a:r>
              <a:r>
                <a:rPr lang="en-US" sz="2000" i="1" kern="1200" dirty="0">
                  <a:solidFill>
                    <a:prstClr val="white"/>
                  </a:solidFill>
                </a:rPr>
                <a:t>, </a:t>
              </a:r>
              <a:r>
                <a:rPr lang="en-US" sz="2000" kern="1200" dirty="0">
                  <a:solidFill>
                    <a:prstClr val="white"/>
                  </a:solidFill>
                </a:rPr>
                <a:t>Philip K. Dick, Hampton </a:t>
              </a:r>
              <a:r>
                <a:rPr lang="en-US" sz="2000" kern="1200" dirty="0" err="1">
                  <a:solidFill>
                    <a:prstClr val="white"/>
                  </a:solidFill>
                </a:rPr>
                <a:t>Fancher</a:t>
              </a:r>
              <a:r>
                <a:rPr lang="en-US" sz="2000" kern="1200" dirty="0">
                  <a:solidFill>
                    <a:prstClr val="white"/>
                  </a:solidFill>
                </a:rPr>
                <a:t>] [Steven Spielberg, </a:t>
              </a:r>
              <a:r>
                <a:rPr lang="en-US" sz="2000" i="1" kern="1200" dirty="0">
                  <a:solidFill>
                    <a:prstClr val="white"/>
                  </a:solidFill>
                </a:rPr>
                <a:t> directed, </a:t>
              </a:r>
              <a:r>
                <a:rPr lang="en-US" sz="2000" kern="1200" dirty="0">
                  <a:solidFill>
                    <a:prstClr val="white"/>
                  </a:solidFill>
                </a:rPr>
                <a:t>Jurassic Park, …]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20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2000" i="1" kern="1200" dirty="0" err="1">
                  <a:solidFill>
                    <a:prstClr val="white"/>
                  </a:solidFill>
                </a:rPr>
                <a:t>release_year</a:t>
              </a:r>
              <a:r>
                <a:rPr lang="en-US" sz="2000" i="1" kern="1200" dirty="0">
                  <a:solidFill>
                    <a:prstClr val="white"/>
                  </a:solidFill>
                </a:rPr>
                <a:t>, </a:t>
              </a:r>
              <a:r>
                <a:rPr lang="en-US" sz="2000" kern="1200" dirty="0">
                  <a:solidFill>
                    <a:prstClr val="white"/>
                  </a:solidFill>
                </a:rPr>
                <a:t>1982]</a:t>
              </a:r>
              <a:br>
                <a:rPr lang="en-US" sz="2000" kern="1200" dirty="0">
                  <a:solidFill>
                    <a:prstClr val="white"/>
                  </a:solidFill>
                </a:rPr>
              </a:br>
              <a:r>
                <a:rPr lang="en-US" sz="20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2000" i="1" kern="1200" dirty="0" err="1">
                  <a:solidFill>
                    <a:prstClr val="white"/>
                  </a:solidFill>
                </a:rPr>
                <a:t>has_tags</a:t>
              </a:r>
              <a:r>
                <a:rPr lang="en-US" sz="2000" i="1" kern="1200" dirty="0">
                  <a:solidFill>
                    <a:prstClr val="white"/>
                  </a:solidFill>
                </a:rPr>
                <a:t>, </a:t>
              </a:r>
              <a:r>
                <a:rPr lang="en-US" sz="2000" kern="1200" dirty="0">
                  <a:solidFill>
                    <a:prstClr val="white"/>
                  </a:solidFill>
                </a:rPr>
                <a:t>dystopian, noir, police, androids, …]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2000" kern="1200" dirty="0">
                  <a:solidFill>
                    <a:prstClr val="white"/>
                  </a:solidFill>
                </a:rPr>
                <a:t>[…]</a:t>
              </a:r>
            </a:p>
            <a:p>
              <a:pPr algn="l" defTabSz="1828800" hangingPunct="1">
                <a:lnSpc>
                  <a:spcPct val="100000"/>
                </a:lnSpc>
              </a:pPr>
              <a:endParaRPr lang="en-US" sz="2000" kern="1200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207" y="1612090"/>
              <a:ext cx="3304675" cy="59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4000" b="1" kern="1200" dirty="0">
                  <a:solidFill>
                    <a:prstClr val="white"/>
                  </a:solidFill>
                  <a:latin typeface="Calibri" panose="020F0502020204030204"/>
                  <a:ea typeface=""/>
                  <a:cs typeface=""/>
                </a:rPr>
                <a:t>KB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9280" y="7530014"/>
            <a:ext cx="526181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What year was the movie Blade Runner released? </a:t>
            </a:r>
          </a:p>
        </p:txBody>
      </p:sp>
      <p:sp>
        <p:nvSpPr>
          <p:cNvPr id="28" name="TextBox 27"/>
          <p:cNvSpPr txBox="1"/>
          <p:nvPr/>
        </p:nvSpPr>
        <p:spPr>
          <a:xfrm rot="1769720">
            <a:off x="11759333" y="11408239"/>
            <a:ext cx="7253202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[Blade Runner, </a:t>
            </a:r>
            <a:r>
              <a:rPr lang="en-US" sz="3200" i="1" kern="1200" dirty="0" err="1">
                <a:solidFill>
                  <a:srgbClr val="70AD47">
                    <a:lumMod val="75000"/>
                  </a:srgbClr>
                </a:solidFill>
              </a:rPr>
              <a:t>written_by</a:t>
            </a:r>
            <a:r>
              <a:rPr lang="en-US" sz="3200" i="1" kern="1200" dirty="0">
                <a:solidFill>
                  <a:srgbClr val="70AD47">
                    <a:lumMod val="75000"/>
                  </a:srgbClr>
                </a:solidFill>
              </a:rPr>
              <a:t>, </a:t>
            </a: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Philip K. Dick]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769720">
            <a:off x="10277269" y="11294351"/>
            <a:ext cx="679057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[Blade Runner, </a:t>
            </a:r>
            <a:r>
              <a:rPr lang="en-US" sz="3200" i="1" kern="1200" dirty="0" err="1">
                <a:solidFill>
                  <a:srgbClr val="70AD47">
                    <a:lumMod val="75000"/>
                  </a:srgbClr>
                </a:solidFill>
              </a:rPr>
              <a:t>release_year</a:t>
            </a:r>
            <a:r>
              <a:rPr lang="en-US" sz="3200" i="1" kern="1200" dirty="0">
                <a:solidFill>
                  <a:srgbClr val="70AD47">
                    <a:lumMod val="75000"/>
                  </a:srgbClr>
                </a:solidFill>
              </a:rPr>
              <a:t>, </a:t>
            </a: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1982]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769720">
            <a:off x="8835489" y="11445643"/>
            <a:ext cx="7174310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[Blade Runner, </a:t>
            </a:r>
            <a:r>
              <a:rPr lang="en-US" sz="3200" i="1" kern="1200" dirty="0" err="1">
                <a:solidFill>
                  <a:srgbClr val="70AD47">
                    <a:lumMod val="75000"/>
                  </a:srgbClr>
                </a:solidFill>
              </a:rPr>
              <a:t>directed_by</a:t>
            </a:r>
            <a:r>
              <a:rPr lang="en-US" sz="3200" i="1" kern="1200" dirty="0">
                <a:solidFill>
                  <a:srgbClr val="70AD47">
                    <a:lumMod val="75000"/>
                  </a:srgbClr>
                </a:solidFill>
              </a:rPr>
              <a:t>, </a:t>
            </a: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Ridley Scott]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102138" y="9031518"/>
            <a:ext cx="126961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Tron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102140" y="9956583"/>
            <a:ext cx="1605460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1982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102139" y="10881647"/>
            <a:ext cx="1928186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police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102137" y="11806713"/>
            <a:ext cx="277552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C00000"/>
                </a:solidFill>
              </a:rPr>
              <a:t>Tom Cruise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102138" y="12731775"/>
            <a:ext cx="70899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643711" y="8150596"/>
            <a:ext cx="2369298" cy="83099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white"/>
                </a:solidFill>
              </a:rPr>
              <a:t>1982</a:t>
            </a:r>
          </a:p>
        </p:txBody>
      </p:sp>
      <p:sp>
        <p:nvSpPr>
          <p:cNvPr id="38" name="TextBox 37"/>
          <p:cNvSpPr txBox="1"/>
          <p:nvPr/>
        </p:nvSpPr>
        <p:spPr>
          <a:xfrm rot="1769720">
            <a:off x="13806459" y="10408519"/>
            <a:ext cx="262787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>
                <a:solidFill>
                  <a:srgbClr val="70AD47">
                    <a:lumMod val="75000"/>
                  </a:srgbClr>
                </a:solidFill>
              </a:rPr>
              <a:t>[…] […] […]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6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99" y="730251"/>
            <a:ext cx="21721482" cy="2651126"/>
          </a:xfrm>
        </p:spPr>
        <p:txBody>
          <a:bodyPr/>
          <a:lstStyle/>
          <a:p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Memory Networks for QA from Text 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(Hill et al., ICLR16)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15090"/>
            <a:ext cx="21031200" cy="7127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06527" y="5261336"/>
            <a:ext cx="5133474" cy="27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0946" y="6454720"/>
            <a:ext cx="1315456" cy="603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394904" y="6454720"/>
            <a:ext cx="1299412" cy="57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06528" y="9351638"/>
            <a:ext cx="1607680" cy="51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382586" y="9236306"/>
            <a:ext cx="2019568" cy="632188"/>
            <a:chOff x="6691293" y="4201296"/>
            <a:chExt cx="1009784" cy="316094"/>
          </a:xfrm>
        </p:grpSpPr>
        <p:sp>
          <p:nvSpPr>
            <p:cNvPr id="13" name="Rectangle 12"/>
            <p:cNvSpPr/>
            <p:nvPr/>
          </p:nvSpPr>
          <p:spPr>
            <a:xfrm>
              <a:off x="6897237" y="4258962"/>
              <a:ext cx="803840" cy="258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H="1">
              <a:off x="6691293" y="4201296"/>
              <a:ext cx="269679" cy="2501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86800" y="8549963"/>
            <a:ext cx="8283388" cy="2792370"/>
            <a:chOff x="4343400" y="4274981"/>
            <a:chExt cx="4141694" cy="1396185"/>
          </a:xfrm>
        </p:grpSpPr>
        <p:sp>
          <p:nvSpPr>
            <p:cNvPr id="15" name="Rectangle 14"/>
            <p:cNvSpPr/>
            <p:nvPr/>
          </p:nvSpPr>
          <p:spPr>
            <a:xfrm>
              <a:off x="5622757" y="5434810"/>
              <a:ext cx="1458763" cy="236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2400" kern="12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Memories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343400" y="4274981"/>
              <a:ext cx="4141694" cy="1093925"/>
              <a:chOff x="4343400" y="4274981"/>
              <a:chExt cx="4141694" cy="109392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491789" y="4283004"/>
                <a:ext cx="946485" cy="272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299157" y="4274981"/>
                <a:ext cx="946485" cy="272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4343400" y="4988443"/>
                <a:ext cx="4141694" cy="38046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3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…)</a:t>
                </a: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89280" y="7530014"/>
            <a:ext cx="526181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What year was the movie Blade Runner released?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102138" y="9031518"/>
            <a:ext cx="126961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Tron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102140" y="9956583"/>
            <a:ext cx="1605460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1982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102139" y="10881647"/>
            <a:ext cx="1928186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police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102137" y="11806713"/>
            <a:ext cx="277552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C00000"/>
                </a:solidFill>
              </a:rPr>
              <a:t>Tom Cruise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102138" y="12731775"/>
            <a:ext cx="70899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643711" y="8150596"/>
            <a:ext cx="2369298" cy="83099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white"/>
                </a:solidFill>
              </a:rPr>
              <a:t>1982</a:t>
            </a:r>
          </a:p>
        </p:txBody>
      </p:sp>
      <p:sp>
        <p:nvSpPr>
          <p:cNvPr id="29" name="Snip and Round Single Corner Rectangle 28"/>
          <p:cNvSpPr/>
          <p:nvPr/>
        </p:nvSpPr>
        <p:spPr>
          <a:xfrm>
            <a:off x="0" y="10936871"/>
            <a:ext cx="6238620" cy="3603682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2400" b="1" kern="1200" dirty="0">
                <a:solidFill>
                  <a:prstClr val="black"/>
                </a:solidFill>
              </a:rPr>
              <a:t>Wikipedia Entry: Blade Runner</a:t>
            </a:r>
          </a:p>
          <a:p>
            <a:pPr algn="just" defTabSz="1828800" hangingPunct="1">
              <a:lnSpc>
                <a:spcPct val="100000"/>
              </a:lnSpc>
            </a:pPr>
            <a:r>
              <a:rPr lang="en-US" sz="1600" kern="1200" dirty="0">
                <a:solidFill>
                  <a:prstClr val="black"/>
                </a:solidFill>
              </a:rPr>
              <a:t>Blade Runner is a 1982 American neo-noir dystopian science fiction film directed by Ridley Scott and starring Harrison Ford, </a:t>
            </a:r>
            <a:r>
              <a:rPr lang="en-US" sz="1600" kern="1200" dirty="0" err="1">
                <a:solidFill>
                  <a:prstClr val="black"/>
                </a:solidFill>
              </a:rPr>
              <a:t>Rutger</a:t>
            </a:r>
            <a:r>
              <a:rPr lang="en-US" sz="1600" kern="1200" dirty="0">
                <a:solidFill>
                  <a:prstClr val="black"/>
                </a:solidFill>
              </a:rPr>
              <a:t> </a:t>
            </a:r>
            <a:r>
              <a:rPr lang="en-US" sz="1600" kern="1200" dirty="0" err="1">
                <a:solidFill>
                  <a:prstClr val="black"/>
                </a:solidFill>
              </a:rPr>
              <a:t>Hauer</a:t>
            </a:r>
            <a:r>
              <a:rPr lang="en-US" sz="1600" kern="1200" dirty="0">
                <a:solidFill>
                  <a:prstClr val="black"/>
                </a:solidFill>
              </a:rPr>
              <a:t>, Sean Young, and Edward James Olmos. The screenplay, written by Hampton </a:t>
            </a:r>
            <a:r>
              <a:rPr lang="en-US" sz="1600" kern="1200" dirty="0" err="1">
                <a:solidFill>
                  <a:prstClr val="black"/>
                </a:solidFill>
              </a:rPr>
              <a:t>Fancher</a:t>
            </a:r>
            <a:r>
              <a:rPr lang="en-US" sz="1600" kern="1200" dirty="0">
                <a:solidFill>
                  <a:prstClr val="black"/>
                </a:solidFill>
              </a:rPr>
              <a:t> and David Peoples, is a modified film adaptation of the 1968 novel “Do Androids Dream of Electric Sheep?” by Philip K. Dick. The film depicts a dystopian Los Angeles in November 2019 in which genetically engineered </a:t>
            </a:r>
            <a:r>
              <a:rPr lang="en-US" sz="1600" kern="1200" dirty="0" err="1">
                <a:solidFill>
                  <a:prstClr val="black"/>
                </a:solidFill>
              </a:rPr>
              <a:t>replicants</a:t>
            </a:r>
            <a:r>
              <a:rPr lang="en-US" sz="1600" kern="1200" dirty="0">
                <a:solidFill>
                  <a:prstClr val="black"/>
                </a:solidFill>
              </a:rPr>
              <a:t>, which are visually indistinguishable from adult humans, are manufactured by the powerful Tyrell Corporation as well as by other “mega-corporations” around the world…</a:t>
            </a:r>
          </a:p>
          <a:p>
            <a:pPr algn="just" defTabSz="1828800" hangingPunct="1">
              <a:lnSpc>
                <a:spcPct val="100000"/>
              </a:lnSpc>
            </a:pPr>
            <a:endParaRPr lang="en-US" sz="3200" kern="12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769720">
            <a:off x="11738611" y="11445823"/>
            <a:ext cx="7260458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>
                <a:solidFill>
                  <a:srgbClr val="70AD47">
                    <a:lumMod val="75000"/>
                  </a:srgbClr>
                </a:solidFill>
              </a:rPr>
              <a:t>written by H. </a:t>
            </a:r>
            <a:r>
              <a:rPr lang="en-US" sz="3200" kern="1200" dirty="0" err="1">
                <a:solidFill>
                  <a:srgbClr val="70AD47">
                    <a:lumMod val="75000"/>
                  </a:srgbClr>
                </a:solidFill>
              </a:rPr>
              <a:t>Fancher</a:t>
            </a: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 and David Peoples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1769720">
            <a:off x="10277269" y="11294351"/>
            <a:ext cx="679057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directed by Ridley Scott and starring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769720">
            <a:off x="8961455" y="10975371"/>
            <a:ext cx="529319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is a 1982 American neo-noir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769720">
            <a:off x="13806459" y="10408519"/>
            <a:ext cx="262787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>
                <a:solidFill>
                  <a:srgbClr val="70AD47">
                    <a:lumMod val="75000"/>
                  </a:srgbClr>
                </a:solidFill>
              </a:rPr>
              <a:t>[…] […] […]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69665" y="11596975"/>
            <a:ext cx="2734238" cy="1864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28462" y="11835023"/>
            <a:ext cx="3216644" cy="1864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328463" y="12311118"/>
            <a:ext cx="4122630" cy="256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5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" grpId="0" animBg="1"/>
      <p:bldP spid="35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Bots?</a:t>
            </a:r>
            <a:endParaRPr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4" name="Content Placeholder 3" descr="goodso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871" r="-88871"/>
          <a:stretch>
            <a:fillRect/>
          </a:stretch>
        </p:blipFill>
        <p:spPr>
          <a:xfrm>
            <a:off x="3502706" y="2658925"/>
            <a:ext cx="16893310" cy="91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24763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Memory Networks on </a:t>
            </a:r>
            <a:r>
              <a:rPr lang="en-US" sz="10000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MovieQA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4514780" y="3381377"/>
          <a:ext cx="15354440" cy="9731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4835360" y="7421960"/>
            <a:ext cx="15411116" cy="320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835360" y="4153050"/>
            <a:ext cx="15411116" cy="320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76400" y="6834760"/>
            <a:ext cx="431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No Knowledge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(</a:t>
            </a:r>
            <a:r>
              <a:rPr lang="en-US" sz="3600" kern="12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embeddings</a:t>
            </a: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400" y="3585944"/>
            <a:ext cx="431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Standard QA 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System on KB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46476" y="7079387"/>
            <a:ext cx="431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54.4%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46476" y="3788779"/>
            <a:ext cx="431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93.5%</a:t>
            </a:r>
          </a:p>
        </p:txBody>
      </p:sp>
      <p:sp>
        <p:nvSpPr>
          <p:cNvPr id="13" name="Left-Right Arrow 12"/>
          <p:cNvSpPr/>
          <p:nvPr/>
        </p:nvSpPr>
        <p:spPr>
          <a:xfrm rot="5400000">
            <a:off x="16233642" y="4937721"/>
            <a:ext cx="1800228" cy="569214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18364" y="4870017"/>
            <a:ext cx="431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24%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870775" y="2513941"/>
            <a:ext cx="4836826" cy="98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prstClr val="white"/>
                </a:solidFill>
              </a:rPr>
              <a:t>Memory Networks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60409" y="9601738"/>
            <a:ext cx="475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i="1" kern="120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Response accuracy (%)</a:t>
            </a:r>
          </a:p>
        </p:txBody>
      </p:sp>
    </p:spTree>
    <p:extLst>
      <p:ext uri="{BB962C8B-B14F-4D97-AF65-F5344CB8AC3E}">
        <p14:creationId xmlns:p14="http://schemas.microsoft.com/office/powerpoint/2010/main" val="195229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Structuring Memories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tructure in the symbolic memories</a:t>
            </a:r>
          </a:p>
          <a:p>
            <a:pPr lvl="1"/>
            <a:r>
              <a:rPr lang="en-US" dirty="0" smtClean="0"/>
              <a:t>Parts of the memories match questions where others encode response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Prior knowledge on the task</a:t>
            </a:r>
          </a:p>
          <a:p>
            <a:pPr lvl="1"/>
            <a:r>
              <a:rPr lang="en-US" dirty="0" smtClean="0"/>
              <a:t>Which </a:t>
            </a:r>
            <a:r>
              <a:rPr lang="en-US" dirty="0"/>
              <a:t>W</a:t>
            </a:r>
            <a:r>
              <a:rPr lang="en-US" dirty="0" smtClean="0"/>
              <a:t>ikipedia page do the windows come from?</a:t>
            </a:r>
          </a:p>
          <a:p>
            <a:pPr lvl="1"/>
            <a:r>
              <a:rPr lang="en-US" dirty="0" smtClean="0"/>
              <a:t>Which knowledge source do memories have been extracted from?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8269" y="6810093"/>
            <a:ext cx="7890810" cy="61555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srgbClr val="70AD47">
                    <a:lumMod val="75000"/>
                  </a:srgbClr>
                </a:solidFill>
              </a:rPr>
              <a:t>[Blade Runner, </a:t>
            </a:r>
            <a:r>
              <a:rPr lang="en-US" sz="4000" i="1" kern="1200" dirty="0" err="1">
                <a:solidFill>
                  <a:srgbClr val="70AD47">
                    <a:lumMod val="75000"/>
                  </a:srgbClr>
                </a:solidFill>
              </a:rPr>
              <a:t>release_year</a:t>
            </a:r>
            <a:r>
              <a:rPr lang="en-US" sz="4000" i="1" kern="1200" dirty="0">
                <a:solidFill>
                  <a:srgbClr val="70AD47">
                    <a:lumMod val="75000"/>
                  </a:srgbClr>
                </a:solidFill>
              </a:rPr>
              <a:t>, </a:t>
            </a:r>
            <a:r>
              <a:rPr lang="en-US" sz="4000" kern="1200" dirty="0">
                <a:solidFill>
                  <a:srgbClr val="C00000"/>
                </a:solidFill>
              </a:rPr>
              <a:t>1982</a:t>
            </a:r>
            <a:r>
              <a:rPr lang="en-US" sz="4000" kern="1200" dirty="0">
                <a:solidFill>
                  <a:srgbClr val="70AD47">
                    <a:lumMod val="75000"/>
                  </a:srgbClr>
                </a:solidFill>
              </a:rPr>
              <a:t>]</a:t>
            </a:r>
            <a:endParaRPr lang="en-US" sz="40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8269" y="5924665"/>
            <a:ext cx="8934442" cy="61555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srgbClr val="70AD47">
                    <a:lumMod val="75000"/>
                  </a:srgbClr>
                </a:solidFill>
              </a:rPr>
              <a:t>[Blade Runner, </a:t>
            </a:r>
            <a:r>
              <a:rPr lang="en-US" sz="4000" i="1" kern="1200" dirty="0" err="1">
                <a:solidFill>
                  <a:srgbClr val="70AD47">
                    <a:lumMod val="75000"/>
                  </a:srgbClr>
                </a:solidFill>
              </a:rPr>
              <a:t>directed_by</a:t>
            </a:r>
            <a:r>
              <a:rPr lang="en-US" sz="4000" i="1" kern="1200" dirty="0">
                <a:solidFill>
                  <a:srgbClr val="70AD47">
                    <a:lumMod val="75000"/>
                  </a:srgbClr>
                </a:solidFill>
              </a:rPr>
              <a:t>, </a:t>
            </a:r>
            <a:r>
              <a:rPr lang="en-US" sz="4000" kern="1200" dirty="0">
                <a:solidFill>
                  <a:srgbClr val="C00000"/>
                </a:solidFill>
              </a:rPr>
              <a:t>Ridley Scott</a:t>
            </a:r>
            <a:r>
              <a:rPr lang="en-US" sz="4000" kern="1200" dirty="0">
                <a:solidFill>
                  <a:srgbClr val="70AD47">
                    <a:lumMod val="75000"/>
                  </a:srgbClr>
                </a:solidFill>
              </a:rPr>
              <a:t>]</a:t>
            </a:r>
            <a:endParaRPr lang="en-US" sz="40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43112" y="5924662"/>
            <a:ext cx="8220596" cy="61555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srgbClr val="70AD47">
                    <a:lumMod val="75000"/>
                  </a:srgbClr>
                </a:solidFill>
              </a:rPr>
              <a:t>directed by </a:t>
            </a:r>
            <a:r>
              <a:rPr lang="en-US" sz="4000" kern="1200" dirty="0">
                <a:solidFill>
                  <a:srgbClr val="C00000"/>
                </a:solidFill>
              </a:rPr>
              <a:t>Ridley Scott </a:t>
            </a:r>
            <a:r>
              <a:rPr lang="en-US" sz="4000" kern="1200" dirty="0">
                <a:solidFill>
                  <a:srgbClr val="70AD47">
                    <a:lumMod val="75000"/>
                  </a:srgbClr>
                </a:solidFill>
              </a:rPr>
              <a:t>and starring</a:t>
            </a:r>
            <a:endParaRPr lang="en-US" sz="40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43113" y="6810093"/>
            <a:ext cx="6424770" cy="61555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srgbClr val="70AD47">
                    <a:lumMod val="75000"/>
                  </a:srgbClr>
                </a:solidFill>
              </a:rPr>
              <a:t>is a </a:t>
            </a:r>
            <a:r>
              <a:rPr lang="en-US" sz="4000" kern="1200" dirty="0">
                <a:solidFill>
                  <a:srgbClr val="C00000"/>
                </a:solidFill>
              </a:rPr>
              <a:t>1982</a:t>
            </a:r>
            <a:r>
              <a:rPr lang="en-US" sz="4000" kern="1200" dirty="0">
                <a:solidFill>
                  <a:srgbClr val="70AD47">
                    <a:lumMod val="75000"/>
                  </a:srgbClr>
                </a:solidFill>
              </a:rPr>
              <a:t> American neo-noir</a:t>
            </a:r>
            <a:endParaRPr lang="en-US" sz="40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99" y="730251"/>
            <a:ext cx="21721482" cy="2651126"/>
          </a:xfrm>
        </p:spPr>
        <p:txBody>
          <a:bodyPr>
            <a:normAutofit/>
          </a:bodyPr>
          <a:lstStyle/>
          <a:p>
            <a:r>
              <a:rPr lang="en-US" sz="10000" u="sng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Key-Value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Memory Networks on KB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15090"/>
            <a:ext cx="21031200" cy="7127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06527" y="5261336"/>
            <a:ext cx="5133474" cy="27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0946" y="6454720"/>
            <a:ext cx="1315456" cy="603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394904" y="6454720"/>
            <a:ext cx="1299412" cy="57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06528" y="9351638"/>
            <a:ext cx="1607680" cy="51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382586" y="9236306"/>
            <a:ext cx="2019568" cy="632188"/>
            <a:chOff x="6691293" y="4201296"/>
            <a:chExt cx="1009784" cy="316094"/>
          </a:xfrm>
        </p:grpSpPr>
        <p:sp>
          <p:nvSpPr>
            <p:cNvPr id="13" name="Rectangle 12"/>
            <p:cNvSpPr/>
            <p:nvPr/>
          </p:nvSpPr>
          <p:spPr>
            <a:xfrm>
              <a:off x="6897237" y="4258962"/>
              <a:ext cx="803840" cy="258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H="1">
              <a:off x="6691293" y="4201296"/>
              <a:ext cx="269679" cy="2501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789" y="10854238"/>
            <a:ext cx="6723530" cy="2754184"/>
            <a:chOff x="3167014" y="1612090"/>
            <a:chExt cx="5232786" cy="2321129"/>
          </a:xfrm>
        </p:grpSpPr>
        <p:sp>
          <p:nvSpPr>
            <p:cNvPr id="23" name="Can 22"/>
            <p:cNvSpPr/>
            <p:nvPr/>
          </p:nvSpPr>
          <p:spPr>
            <a:xfrm>
              <a:off x="3167014" y="1660331"/>
              <a:ext cx="5232786" cy="2272888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>
                <a:lnSpc>
                  <a:spcPct val="100000"/>
                </a:lnSpc>
              </a:pPr>
              <a:endParaRPr lang="en-US" sz="2000" kern="1200" dirty="0">
                <a:solidFill>
                  <a:prstClr val="white"/>
                </a:solidFill>
              </a:endParaRP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20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2000" i="1" kern="1200" dirty="0" err="1">
                  <a:solidFill>
                    <a:prstClr val="white"/>
                  </a:solidFill>
                </a:rPr>
                <a:t>directed_by</a:t>
              </a:r>
              <a:r>
                <a:rPr lang="en-US" sz="2000" i="1" kern="1200" dirty="0">
                  <a:solidFill>
                    <a:prstClr val="white"/>
                  </a:solidFill>
                </a:rPr>
                <a:t>, </a:t>
              </a:r>
              <a:r>
                <a:rPr lang="en-US" sz="2000" kern="1200" dirty="0">
                  <a:solidFill>
                    <a:prstClr val="white"/>
                  </a:solidFill>
                </a:rPr>
                <a:t>Ridley Scott]</a:t>
              </a:r>
              <a:br>
                <a:rPr lang="en-US" sz="2000" kern="1200" dirty="0">
                  <a:solidFill>
                    <a:prstClr val="white"/>
                  </a:solidFill>
                </a:rPr>
              </a:br>
              <a:r>
                <a:rPr lang="en-US" sz="20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2000" i="1" kern="1200" dirty="0" err="1">
                  <a:solidFill>
                    <a:prstClr val="white"/>
                  </a:solidFill>
                </a:rPr>
                <a:t>written_by</a:t>
              </a:r>
              <a:r>
                <a:rPr lang="en-US" sz="2000" i="1" kern="1200" dirty="0">
                  <a:solidFill>
                    <a:prstClr val="white"/>
                  </a:solidFill>
                </a:rPr>
                <a:t>, </a:t>
              </a:r>
              <a:r>
                <a:rPr lang="en-US" sz="2000" kern="1200" dirty="0">
                  <a:solidFill>
                    <a:prstClr val="white"/>
                  </a:solidFill>
                </a:rPr>
                <a:t>Philip K. Dick, Hampton </a:t>
              </a:r>
              <a:r>
                <a:rPr lang="en-US" sz="2000" kern="1200" dirty="0" err="1">
                  <a:solidFill>
                    <a:prstClr val="white"/>
                  </a:solidFill>
                </a:rPr>
                <a:t>Fancher</a:t>
              </a:r>
              <a:r>
                <a:rPr lang="en-US" sz="2000" kern="1200" dirty="0">
                  <a:solidFill>
                    <a:prstClr val="white"/>
                  </a:solidFill>
                </a:rPr>
                <a:t>] [Steven Spielberg, </a:t>
              </a:r>
              <a:r>
                <a:rPr lang="en-US" sz="2000" i="1" kern="1200" dirty="0">
                  <a:solidFill>
                    <a:prstClr val="white"/>
                  </a:solidFill>
                </a:rPr>
                <a:t> directed, </a:t>
              </a:r>
              <a:r>
                <a:rPr lang="en-US" sz="2000" kern="1200" dirty="0">
                  <a:solidFill>
                    <a:prstClr val="white"/>
                  </a:solidFill>
                </a:rPr>
                <a:t>Jurassic Park, …]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20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2000" i="1" kern="1200" dirty="0" err="1">
                  <a:solidFill>
                    <a:prstClr val="white"/>
                  </a:solidFill>
                </a:rPr>
                <a:t>release_year</a:t>
              </a:r>
              <a:r>
                <a:rPr lang="en-US" sz="2000" i="1" kern="1200" dirty="0">
                  <a:solidFill>
                    <a:prstClr val="white"/>
                  </a:solidFill>
                </a:rPr>
                <a:t>, </a:t>
              </a:r>
              <a:r>
                <a:rPr lang="en-US" sz="2000" kern="1200" dirty="0">
                  <a:solidFill>
                    <a:prstClr val="white"/>
                  </a:solidFill>
                </a:rPr>
                <a:t>1982]</a:t>
              </a:r>
              <a:br>
                <a:rPr lang="en-US" sz="2000" kern="1200" dirty="0">
                  <a:solidFill>
                    <a:prstClr val="white"/>
                  </a:solidFill>
                </a:rPr>
              </a:br>
              <a:r>
                <a:rPr lang="en-US" sz="2000" kern="1200" dirty="0">
                  <a:solidFill>
                    <a:prstClr val="white"/>
                  </a:solidFill>
                </a:rPr>
                <a:t>[Blade Runner, </a:t>
              </a:r>
              <a:r>
                <a:rPr lang="en-US" sz="2000" i="1" kern="1200" dirty="0" err="1">
                  <a:solidFill>
                    <a:prstClr val="white"/>
                  </a:solidFill>
                </a:rPr>
                <a:t>has_tags</a:t>
              </a:r>
              <a:r>
                <a:rPr lang="en-US" sz="2000" i="1" kern="1200" dirty="0">
                  <a:solidFill>
                    <a:prstClr val="white"/>
                  </a:solidFill>
                </a:rPr>
                <a:t>, </a:t>
              </a:r>
              <a:r>
                <a:rPr lang="en-US" sz="2000" kern="1200" dirty="0">
                  <a:solidFill>
                    <a:prstClr val="white"/>
                  </a:solidFill>
                </a:rPr>
                <a:t>dystopian, noir, police, androids, …]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2000" kern="1200" dirty="0">
                  <a:solidFill>
                    <a:prstClr val="white"/>
                  </a:solidFill>
                </a:rPr>
                <a:t>[…]</a:t>
              </a:r>
            </a:p>
            <a:p>
              <a:pPr algn="l" defTabSz="1828800" hangingPunct="1">
                <a:lnSpc>
                  <a:spcPct val="100000"/>
                </a:lnSpc>
              </a:pPr>
              <a:endParaRPr lang="en-US" sz="2000" kern="1200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9207" y="1612090"/>
              <a:ext cx="3304675" cy="596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4000" b="1" kern="1200" dirty="0">
                  <a:solidFill>
                    <a:prstClr val="white"/>
                  </a:solidFill>
                  <a:latin typeface="Calibri" panose="020F0502020204030204"/>
                  <a:ea typeface=""/>
                  <a:cs typeface=""/>
                </a:rPr>
                <a:t>KB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9280" y="7530014"/>
            <a:ext cx="526181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What year was the movie Blade Runner released? </a:t>
            </a:r>
          </a:p>
        </p:txBody>
      </p:sp>
      <p:sp>
        <p:nvSpPr>
          <p:cNvPr id="28" name="TextBox 27"/>
          <p:cNvSpPr txBox="1"/>
          <p:nvPr/>
        </p:nvSpPr>
        <p:spPr>
          <a:xfrm rot="1769720">
            <a:off x="11699540" y="11540579"/>
            <a:ext cx="7455588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[Blade Runner, </a:t>
            </a:r>
            <a:r>
              <a:rPr lang="en-US" sz="3200" i="1" kern="1200" dirty="0" err="1">
                <a:solidFill>
                  <a:srgbClr val="70AD47">
                    <a:lumMod val="75000"/>
                  </a:srgbClr>
                </a:solidFill>
              </a:rPr>
              <a:t>written_by</a:t>
            </a: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]</a:t>
            </a:r>
            <a:r>
              <a:rPr lang="en-US" sz="3200" i="1" kern="1200" dirty="0">
                <a:solidFill>
                  <a:srgbClr val="70AD47">
                    <a:lumMod val="75000"/>
                  </a:srgbClr>
                </a:solidFill>
              </a:rPr>
              <a:t> / </a:t>
            </a:r>
            <a:r>
              <a:rPr lang="en-US" sz="3200" kern="1200" dirty="0">
                <a:solidFill>
                  <a:srgbClr val="C00000"/>
                </a:solidFill>
              </a:rPr>
              <a:t>Philip K. Dick</a:t>
            </a:r>
            <a:endParaRPr lang="en-US" sz="3200" kern="1200" dirty="0">
              <a:solidFill>
                <a:srgbClr val="C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769720">
            <a:off x="10277269" y="11294351"/>
            <a:ext cx="679057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[Blade Runner, </a:t>
            </a:r>
            <a:r>
              <a:rPr lang="en-US" sz="3200" i="1" kern="1200" dirty="0" err="1">
                <a:solidFill>
                  <a:srgbClr val="70AD47">
                    <a:lumMod val="75000"/>
                  </a:srgbClr>
                </a:solidFill>
              </a:rPr>
              <a:t>release_year</a:t>
            </a:r>
            <a:r>
              <a:rPr lang="en-US" sz="3200" i="1" kern="1200" dirty="0">
                <a:solidFill>
                  <a:srgbClr val="70AD47">
                    <a:lumMod val="75000"/>
                  </a:srgbClr>
                </a:solidFill>
              </a:rPr>
              <a:t>] / </a:t>
            </a:r>
            <a:r>
              <a:rPr lang="en-US" sz="3200" kern="1200" dirty="0">
                <a:solidFill>
                  <a:srgbClr val="C00000"/>
                </a:solidFill>
              </a:rPr>
              <a:t>1982</a:t>
            </a:r>
            <a:endParaRPr lang="en-US" sz="3200" kern="1200" dirty="0">
              <a:solidFill>
                <a:srgbClr val="C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769720">
            <a:off x="8803019" y="11568991"/>
            <a:ext cx="7675366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[Blade Runner, </a:t>
            </a:r>
            <a:r>
              <a:rPr lang="en-US" sz="3200" i="1" kern="1200" dirty="0" err="1">
                <a:solidFill>
                  <a:srgbClr val="70AD47">
                    <a:lumMod val="75000"/>
                  </a:srgbClr>
                </a:solidFill>
              </a:rPr>
              <a:t>directed_by</a:t>
            </a:r>
            <a:r>
              <a:rPr lang="en-US" sz="3200" i="1" kern="1200" dirty="0">
                <a:solidFill>
                  <a:srgbClr val="70AD47">
                    <a:lumMod val="75000"/>
                  </a:srgbClr>
                </a:solidFill>
              </a:rPr>
              <a:t>] / </a:t>
            </a:r>
            <a:r>
              <a:rPr lang="en-US" sz="3200" kern="1200" dirty="0">
                <a:solidFill>
                  <a:srgbClr val="C00000"/>
                </a:solidFill>
              </a:rPr>
              <a:t>Ridley Scott</a:t>
            </a:r>
            <a:endParaRPr lang="en-US" sz="3200" kern="1200" dirty="0">
              <a:solidFill>
                <a:srgbClr val="C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102138" y="9031518"/>
            <a:ext cx="126961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Tron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102140" y="9956583"/>
            <a:ext cx="1605460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1982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102139" y="10881647"/>
            <a:ext cx="1928186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police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102137" y="11806713"/>
            <a:ext cx="277552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C00000"/>
                </a:solidFill>
              </a:rPr>
              <a:t>Tom Cruise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102138" y="12731775"/>
            <a:ext cx="70899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643711" y="8150596"/>
            <a:ext cx="2369298" cy="83099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white"/>
                </a:solidFill>
              </a:rPr>
              <a:t>1982</a:t>
            </a:r>
          </a:p>
        </p:txBody>
      </p:sp>
      <p:sp>
        <p:nvSpPr>
          <p:cNvPr id="38" name="TextBox 37"/>
          <p:cNvSpPr txBox="1"/>
          <p:nvPr/>
        </p:nvSpPr>
        <p:spPr>
          <a:xfrm rot="1769720">
            <a:off x="13565531" y="10363585"/>
            <a:ext cx="262787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>
                <a:solidFill>
                  <a:srgbClr val="70AD47">
                    <a:lumMod val="75000"/>
                  </a:srgbClr>
                </a:solidFill>
              </a:rPr>
              <a:t>[…] […] […]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9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6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99" y="730251"/>
            <a:ext cx="21721482" cy="2651126"/>
          </a:xfrm>
        </p:spPr>
        <p:txBody>
          <a:bodyPr>
            <a:normAutofit/>
          </a:bodyPr>
          <a:lstStyle/>
          <a:p>
            <a:r>
              <a:rPr lang="en-US" sz="10000" u="sng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Key-Value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Memory Networks on Text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15090"/>
            <a:ext cx="21031200" cy="7127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06527" y="5261336"/>
            <a:ext cx="5133474" cy="27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0946" y="6454720"/>
            <a:ext cx="1315456" cy="603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394904" y="6454720"/>
            <a:ext cx="1299412" cy="57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06528" y="9351638"/>
            <a:ext cx="1607680" cy="51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382586" y="9236306"/>
            <a:ext cx="2019568" cy="632188"/>
            <a:chOff x="6691293" y="4201296"/>
            <a:chExt cx="1009784" cy="316094"/>
          </a:xfrm>
        </p:grpSpPr>
        <p:sp>
          <p:nvSpPr>
            <p:cNvPr id="13" name="Rectangle 12"/>
            <p:cNvSpPr/>
            <p:nvPr/>
          </p:nvSpPr>
          <p:spPr>
            <a:xfrm>
              <a:off x="6897237" y="4258962"/>
              <a:ext cx="803840" cy="258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H="1">
              <a:off x="6691293" y="4201296"/>
              <a:ext cx="269679" cy="2501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9280" y="7530014"/>
            <a:ext cx="526181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What year was the movie Blade Runner released?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102138" y="9031518"/>
            <a:ext cx="126961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Tron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102140" y="9956583"/>
            <a:ext cx="1605460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1982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102139" y="10881647"/>
            <a:ext cx="1928186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police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102137" y="11806713"/>
            <a:ext cx="277552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C00000"/>
                </a:solidFill>
              </a:rPr>
              <a:t>Tom Cruise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43711" y="8150596"/>
            <a:ext cx="2369298" cy="83099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white"/>
                </a:solidFill>
              </a:rPr>
              <a:t>1982</a:t>
            </a:r>
          </a:p>
        </p:txBody>
      </p:sp>
      <p:sp>
        <p:nvSpPr>
          <p:cNvPr id="29" name="Snip and Round Single Corner Rectangle 28"/>
          <p:cNvSpPr/>
          <p:nvPr/>
        </p:nvSpPr>
        <p:spPr>
          <a:xfrm>
            <a:off x="0" y="10936871"/>
            <a:ext cx="6238620" cy="3603682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2400" b="1" kern="1200" dirty="0">
                <a:solidFill>
                  <a:prstClr val="black"/>
                </a:solidFill>
              </a:rPr>
              <a:t>Wikipedia Entry: Blade Runner</a:t>
            </a:r>
          </a:p>
          <a:p>
            <a:pPr algn="just" defTabSz="1828800" hangingPunct="1">
              <a:lnSpc>
                <a:spcPct val="100000"/>
              </a:lnSpc>
            </a:pPr>
            <a:r>
              <a:rPr lang="en-US" sz="1600" kern="1200" dirty="0">
                <a:solidFill>
                  <a:prstClr val="black"/>
                </a:solidFill>
              </a:rPr>
              <a:t>Blade Runner is a 1982 American neo-noir dystopian science fiction film directed by Ridley Scott and starring Harrison Ford, </a:t>
            </a:r>
            <a:r>
              <a:rPr lang="en-US" sz="1600" kern="1200" dirty="0" err="1">
                <a:solidFill>
                  <a:prstClr val="black"/>
                </a:solidFill>
              </a:rPr>
              <a:t>Rutger</a:t>
            </a:r>
            <a:r>
              <a:rPr lang="en-US" sz="1600" kern="1200" dirty="0">
                <a:solidFill>
                  <a:prstClr val="black"/>
                </a:solidFill>
              </a:rPr>
              <a:t> </a:t>
            </a:r>
            <a:r>
              <a:rPr lang="en-US" sz="1600" kern="1200" dirty="0" err="1">
                <a:solidFill>
                  <a:prstClr val="black"/>
                </a:solidFill>
              </a:rPr>
              <a:t>Hauer</a:t>
            </a:r>
            <a:r>
              <a:rPr lang="en-US" sz="1600" kern="1200" dirty="0">
                <a:solidFill>
                  <a:prstClr val="black"/>
                </a:solidFill>
              </a:rPr>
              <a:t>, Sean Young, and Edward James Olmos. The screenplay, written by Hampton </a:t>
            </a:r>
            <a:r>
              <a:rPr lang="en-US" sz="1600" kern="1200" dirty="0" err="1">
                <a:solidFill>
                  <a:prstClr val="black"/>
                </a:solidFill>
              </a:rPr>
              <a:t>Fancher</a:t>
            </a:r>
            <a:r>
              <a:rPr lang="en-US" sz="1600" kern="1200" dirty="0">
                <a:solidFill>
                  <a:prstClr val="black"/>
                </a:solidFill>
              </a:rPr>
              <a:t> and David Peoples, is a modified film adaptation of the 1968 novel “Do Androids Dream of Electric Sheep?” by Philip K. Dick. The film depicts a dystopian Los Angeles in November 2019 in which genetically engineered </a:t>
            </a:r>
            <a:r>
              <a:rPr lang="en-US" sz="1600" kern="1200" dirty="0" err="1">
                <a:solidFill>
                  <a:prstClr val="black"/>
                </a:solidFill>
              </a:rPr>
              <a:t>replicants</a:t>
            </a:r>
            <a:r>
              <a:rPr lang="en-US" sz="1600" kern="1200" dirty="0">
                <a:solidFill>
                  <a:prstClr val="black"/>
                </a:solidFill>
              </a:rPr>
              <a:t>, which are visually indistinguishable from adult humans, are manufactured by the powerful Tyrell Corporation as well as by other “mega-corporations” around the world…</a:t>
            </a:r>
          </a:p>
          <a:p>
            <a:pPr algn="just" defTabSz="1828800" hangingPunct="1">
              <a:lnSpc>
                <a:spcPct val="100000"/>
              </a:lnSpc>
            </a:pPr>
            <a:endParaRPr lang="en-US" sz="3200" kern="12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769720">
            <a:off x="12781062" y="11136053"/>
            <a:ext cx="7828872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written by H. </a:t>
            </a:r>
            <a:r>
              <a:rPr lang="en-US" sz="3200" kern="1200" dirty="0" err="1">
                <a:solidFill>
                  <a:srgbClr val="70AD47">
                    <a:lumMod val="75000"/>
                  </a:srgbClr>
                </a:solidFill>
              </a:rPr>
              <a:t>Fancher</a:t>
            </a: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 and D. P. / </a:t>
            </a:r>
            <a:r>
              <a:rPr lang="en-US" sz="3200" kern="1200" dirty="0">
                <a:solidFill>
                  <a:srgbClr val="C00000"/>
                </a:solidFill>
              </a:rPr>
              <a:t>H. </a:t>
            </a:r>
            <a:r>
              <a:rPr lang="en-US" sz="3200" kern="1200" dirty="0" err="1">
                <a:solidFill>
                  <a:srgbClr val="C00000"/>
                </a:solidFill>
              </a:rPr>
              <a:t>Fancher</a:t>
            </a:r>
            <a:endParaRPr lang="en-US" sz="3200" kern="1200" dirty="0">
              <a:solidFill>
                <a:srgbClr val="C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1769720">
            <a:off x="10306781" y="11074209"/>
            <a:ext cx="7723070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directed by R. Scott and starring / </a:t>
            </a:r>
            <a:r>
              <a:rPr lang="en-US" sz="3200" kern="1200" dirty="0">
                <a:solidFill>
                  <a:srgbClr val="C00000"/>
                </a:solidFill>
              </a:rPr>
              <a:t>R. Scott</a:t>
            </a:r>
            <a:endParaRPr lang="en-US" sz="3200" kern="1200" dirty="0">
              <a:solidFill>
                <a:srgbClr val="C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769720">
            <a:off x="7944250" y="10772177"/>
            <a:ext cx="638916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is a 1982 American neo-noir / </a:t>
            </a:r>
            <a:r>
              <a:rPr lang="en-US" sz="3200" kern="1200" dirty="0">
                <a:solidFill>
                  <a:srgbClr val="C00000"/>
                </a:solidFill>
              </a:rPr>
              <a:t>1982</a:t>
            </a:r>
            <a:endParaRPr lang="en-US" sz="3200" kern="1200" dirty="0">
              <a:solidFill>
                <a:srgbClr val="C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769720">
            <a:off x="15905077" y="9958819"/>
            <a:ext cx="262787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>
                <a:solidFill>
                  <a:srgbClr val="70AD47">
                    <a:lumMod val="75000"/>
                  </a:srgbClr>
                </a:solidFill>
              </a:rPr>
              <a:t>[…] […] […]</a:t>
            </a:r>
            <a:endParaRPr lang="en-US" sz="32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69665" y="11596975"/>
            <a:ext cx="2734238" cy="1864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28462" y="11835023"/>
            <a:ext cx="3216644" cy="1864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328463" y="12311118"/>
            <a:ext cx="4122630" cy="256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769720">
            <a:off x="9153987" y="11127797"/>
            <a:ext cx="7691654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is a 1982 American neo-noir </a:t>
            </a:r>
            <a:r>
              <a:rPr lang="en-US" sz="3200" kern="1200">
                <a:solidFill>
                  <a:srgbClr val="70AD47">
                    <a:lumMod val="75000"/>
                  </a:srgbClr>
                </a:solidFill>
              </a:rPr>
              <a:t>/ </a:t>
            </a:r>
            <a:r>
              <a:rPr lang="en-US" sz="3200" kern="1200">
                <a:solidFill>
                  <a:srgbClr val="C00000"/>
                </a:solidFill>
              </a:rPr>
              <a:t>Blade Runner</a:t>
            </a:r>
            <a:endParaRPr lang="en-US" sz="3200" kern="1200" dirty="0">
              <a:solidFill>
                <a:srgbClr val="C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769720">
            <a:off x="11498587" y="11240201"/>
            <a:ext cx="8377038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directed by R. Scott and starring / </a:t>
            </a:r>
            <a:r>
              <a:rPr lang="en-US" sz="3200" kern="1200" dirty="0">
                <a:solidFill>
                  <a:srgbClr val="C00000"/>
                </a:solidFill>
              </a:rPr>
              <a:t>Blade Runner</a:t>
            </a:r>
            <a:endParaRPr lang="en-US" sz="3200" kern="1200" dirty="0">
              <a:solidFill>
                <a:srgbClr val="C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769720">
            <a:off x="14074557" y="11287411"/>
            <a:ext cx="8301618" cy="49244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written by H. </a:t>
            </a:r>
            <a:r>
              <a:rPr lang="en-US" sz="3200" kern="1200" dirty="0" err="1">
                <a:solidFill>
                  <a:srgbClr val="70AD47">
                    <a:lumMod val="75000"/>
                  </a:srgbClr>
                </a:solidFill>
              </a:rPr>
              <a:t>Fancher</a:t>
            </a:r>
            <a:r>
              <a:rPr lang="en-US" sz="3200" kern="1200" dirty="0">
                <a:solidFill>
                  <a:srgbClr val="70AD47">
                    <a:lumMod val="75000"/>
                  </a:srgbClr>
                </a:solidFill>
              </a:rPr>
              <a:t> and D. P. / </a:t>
            </a:r>
            <a:r>
              <a:rPr lang="en-US" sz="3200" kern="1200" dirty="0">
                <a:solidFill>
                  <a:srgbClr val="C00000"/>
                </a:solidFill>
              </a:rPr>
              <a:t>Blade Runner</a:t>
            </a:r>
            <a:endParaRPr lang="en-US" sz="3200" kern="1200" dirty="0">
              <a:solidFill>
                <a:srgbClr val="C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181422" y="12731775"/>
            <a:ext cx="70899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C0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791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3" grpId="0" animBg="1"/>
      <p:bldP spid="34" grpId="0" animBg="1"/>
      <p:bldP spid="3" grpId="0" animBg="1"/>
      <p:bldP spid="35" grpId="0" animBg="1"/>
      <p:bldP spid="37" grpId="0" animBg="1"/>
      <p:bldP spid="36" grpId="0" animBg="1"/>
      <p:bldP spid="38" grpId="0" animBg="1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Results on </a:t>
            </a:r>
            <a:r>
              <a:rPr lang="en-US" sz="10000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MovieQA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4312656" y="3381377"/>
          <a:ext cx="15933820" cy="9731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4835360" y="7484036"/>
            <a:ext cx="15411116" cy="320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835360" y="4272970"/>
            <a:ext cx="15411116" cy="320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76400" y="6954680"/>
            <a:ext cx="431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No Knowledge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(</a:t>
            </a:r>
            <a:r>
              <a:rPr lang="en-US" sz="3600" kern="12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embeddings</a:t>
            </a: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400" y="3765824"/>
            <a:ext cx="431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Standard QA 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System on KB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46476" y="7139347"/>
            <a:ext cx="431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54.4%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46476" y="3907405"/>
            <a:ext cx="431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93.5%</a:t>
            </a:r>
          </a:p>
        </p:txBody>
      </p:sp>
      <p:sp>
        <p:nvSpPr>
          <p:cNvPr id="13" name="Left-Right Arrow 12"/>
          <p:cNvSpPr/>
          <p:nvPr/>
        </p:nvSpPr>
        <p:spPr>
          <a:xfrm rot="5400000">
            <a:off x="17640893" y="4714347"/>
            <a:ext cx="1289154" cy="569214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70076" y="4516377"/>
            <a:ext cx="431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b="1" kern="12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17%</a:t>
            </a:r>
          </a:p>
        </p:txBody>
      </p:sp>
      <p:sp>
        <p:nvSpPr>
          <p:cNvPr id="3" name="Rectangle 2"/>
          <p:cNvSpPr/>
          <p:nvPr/>
        </p:nvSpPr>
        <p:spPr>
          <a:xfrm>
            <a:off x="16624618" y="1039759"/>
            <a:ext cx="6580156" cy="98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prstClr val="white"/>
                </a:solidFill>
              </a:rPr>
              <a:t>Memory Networks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624618" y="2239593"/>
            <a:ext cx="6580156" cy="989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prstClr val="white"/>
                </a:solidFill>
              </a:rPr>
              <a:t>Key-Value Memory Networks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950549" y="9601738"/>
            <a:ext cx="475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i="1" kern="120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Response accuracy (%)</a:t>
            </a:r>
          </a:p>
        </p:txBody>
      </p:sp>
    </p:spTree>
    <p:extLst>
      <p:ext uri="{BB962C8B-B14F-4D97-AF65-F5344CB8AC3E}">
        <p14:creationId xmlns:p14="http://schemas.microsoft.com/office/powerpoint/2010/main" val="21142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Synthetic 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Documents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651249"/>
            <a:ext cx="21031200" cy="9540094"/>
          </a:xfrm>
        </p:spPr>
        <p:txBody>
          <a:bodyPr>
            <a:normAutofit/>
          </a:bodyPr>
          <a:lstStyle/>
          <a:p>
            <a:pPr lvl="1"/>
            <a:r>
              <a:rPr lang="en-US" sz="4000" dirty="0">
                <a:solidFill>
                  <a:srgbClr val="0070C0"/>
                </a:solidFill>
              </a:rPr>
              <a:t>KB: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[Flags of Our Fathers, </a:t>
            </a:r>
            <a:r>
              <a:rPr lang="en-US" sz="4000" i="1" dirty="0" err="1">
                <a:solidFill>
                  <a:schemeClr val="accent6">
                    <a:lumMod val="75000"/>
                  </a:schemeClr>
                </a:solidFill>
              </a:rPr>
              <a:t>directed_by</a:t>
            </a:r>
            <a:r>
              <a:rPr lang="en-US" sz="4000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Clint Eastwood]</a:t>
            </a:r>
          </a:p>
          <a:p>
            <a:pPr lvl="1"/>
            <a:r>
              <a:rPr lang="en-US" sz="4000" dirty="0"/>
              <a:t>One Template: </a:t>
            </a:r>
            <a:r>
              <a:rPr lang="en-US" sz="4000" i="1" dirty="0">
                <a:solidFill>
                  <a:schemeClr val="accent6">
                    <a:lumMod val="75000"/>
                  </a:schemeClr>
                </a:solidFill>
              </a:rPr>
              <a:t>Clint Eastwood directed Flags of Our Fathers</a:t>
            </a:r>
          </a:p>
          <a:p>
            <a:pPr lvl="1"/>
            <a:r>
              <a:rPr lang="en-US" sz="4000" dirty="0"/>
              <a:t>All Templates: </a:t>
            </a:r>
            <a:r>
              <a:rPr lang="en-US" sz="4000" i="1" dirty="0">
                <a:solidFill>
                  <a:schemeClr val="accent6">
                    <a:lumMod val="75000"/>
                  </a:schemeClr>
                </a:solidFill>
              </a:rPr>
              <a:t>Flags of Our Fathers was directed by Clint Eastwood.</a:t>
            </a:r>
          </a:p>
          <a:p>
            <a:pPr lvl="1"/>
            <a:r>
              <a:rPr lang="en-US" sz="4000" dirty="0"/>
              <a:t>One Template + </a:t>
            </a:r>
            <a:r>
              <a:rPr lang="en-US" sz="4000" dirty="0" err="1"/>
              <a:t>coref</a:t>
            </a:r>
            <a:r>
              <a:rPr lang="en-US" sz="4000" dirty="0"/>
              <a:t>.: </a:t>
            </a:r>
            <a:r>
              <a:rPr lang="en-US" sz="4000" i="1" dirty="0">
                <a:solidFill>
                  <a:schemeClr val="accent6">
                    <a:lumMod val="75000"/>
                  </a:schemeClr>
                </a:solidFill>
              </a:rPr>
              <a:t>Flags of Our Fathers came out in 2006. Clint Eastwood directed it.</a:t>
            </a:r>
          </a:p>
          <a:p>
            <a:pPr lvl="1"/>
            <a:r>
              <a:rPr lang="en-US" sz="4000" dirty="0"/>
              <a:t>One Template + conjunctions: </a:t>
            </a:r>
            <a:r>
              <a:rPr lang="en-US" sz="4000" i="1" dirty="0">
                <a:solidFill>
                  <a:schemeClr val="accent6">
                    <a:lumMod val="75000"/>
                  </a:schemeClr>
                </a:solidFill>
              </a:rPr>
              <a:t>Flags of Our Fathers is in English and Clint Eastwood directed Flags of Our Fathers.</a:t>
            </a:r>
          </a:p>
          <a:p>
            <a:pPr lvl="1"/>
            <a:r>
              <a:rPr lang="en-US" sz="4000" dirty="0"/>
              <a:t>All Templates + </a:t>
            </a:r>
            <a:r>
              <a:rPr lang="en-US" sz="4000" dirty="0" err="1"/>
              <a:t>coref</a:t>
            </a:r>
            <a:r>
              <a:rPr lang="en-US" sz="4000" dirty="0"/>
              <a:t>. + conj.: </a:t>
            </a:r>
            <a:r>
              <a:rPr lang="en-US" sz="4000" i="1" dirty="0">
                <a:solidFill>
                  <a:schemeClr val="accent6">
                    <a:lumMod val="75000"/>
                  </a:schemeClr>
                </a:solidFill>
              </a:rPr>
              <a:t>Flags of Our Fathers is a famous film. Ryan Phillippe, Jesse Bradford, Adam Beach, and John Benjamin Hickey are the actors in it and Clint Eastwood is the person who directed it.</a:t>
            </a:r>
          </a:p>
          <a:p>
            <a:pPr lvl="1"/>
            <a:r>
              <a:rPr lang="en-US" sz="4000" dirty="0">
                <a:solidFill>
                  <a:srgbClr val="0070C0"/>
                </a:solidFill>
              </a:rPr>
              <a:t>Wikipedia:</a:t>
            </a:r>
            <a:r>
              <a:rPr lang="en-US" sz="4000" dirty="0"/>
              <a:t> </a:t>
            </a:r>
            <a:r>
              <a:rPr lang="en-US" sz="4000" i="1" dirty="0">
                <a:solidFill>
                  <a:schemeClr val="accent6">
                    <a:lumMod val="75000"/>
                  </a:schemeClr>
                </a:solidFill>
              </a:rPr>
              <a:t>The film adaptation Flags of Our Fathers, which opened in the U.S. on October 20, 2006, was directed by Clint Eastwood and produced by Steven Spielberg, with a screenplay written by William Broyles, Jr. and Paul Haggis.</a:t>
            </a:r>
          </a:p>
          <a:p>
            <a:endParaRPr lang="en-US" sz="4800" dirty="0"/>
          </a:p>
        </p:txBody>
      </p:sp>
      <p:sp>
        <p:nvSpPr>
          <p:cNvPr id="4" name="Down Arrow 3"/>
          <p:cNvSpPr/>
          <p:nvPr/>
        </p:nvSpPr>
        <p:spPr>
          <a:xfrm>
            <a:off x="1169232" y="2968052"/>
            <a:ext cx="1768840" cy="9893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800" b="1" kern="1200" dirty="0">
                <a:solidFill>
                  <a:prstClr val="white"/>
                </a:solidFill>
              </a:rPr>
              <a:t>DIFFICULTY</a:t>
            </a:r>
          </a:p>
        </p:txBody>
      </p:sp>
    </p:spTree>
    <p:extLst>
      <p:ext uri="{BB962C8B-B14F-4D97-AF65-F5344CB8AC3E}">
        <p14:creationId xmlns:p14="http://schemas.microsoft.com/office/powerpoint/2010/main" val="145556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Synthetic Documents Analysis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676400" y="3651250"/>
          <a:ext cx="21031200" cy="8702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5515344" y="4218295"/>
            <a:ext cx="6580156" cy="989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prstClr val="white"/>
                </a:solidFill>
              </a:rPr>
              <a:t>Key-Value Memory Networks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701607" y="7053410"/>
            <a:ext cx="4756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i="1" kern="120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Response accuracy (%)</a:t>
            </a:r>
          </a:p>
        </p:txBody>
      </p:sp>
    </p:spTree>
    <p:extLst>
      <p:ext uri="{BB962C8B-B14F-4D97-AF65-F5344CB8AC3E}">
        <p14:creationId xmlns:p14="http://schemas.microsoft.com/office/powerpoint/2010/main" val="17019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178846" y="6415793"/>
            <a:ext cx="4569508" cy="6895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07437" y="6535712"/>
            <a:ext cx="6409994" cy="6265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07499" y="6445773"/>
            <a:ext cx="4464770" cy="6595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err="1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WikiQA</a:t>
            </a:r>
            <a:r>
              <a:rPr lang="en-US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(Yang et al., EMNLP15)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QA Benchmark in the answer selection </a:t>
            </a:r>
            <a:r>
              <a:rPr lang="en-US" dirty="0" smtClean="0"/>
              <a:t>setting</a:t>
            </a:r>
            <a:endParaRPr lang="en-US" dirty="0"/>
          </a:p>
          <a:p>
            <a:r>
              <a:rPr lang="en-US" dirty="0" smtClean="0"/>
              <a:t>Key-Value Memories -&gt;  (window, sentence)</a:t>
            </a:r>
          </a:p>
          <a:p>
            <a:pPr lvl="1"/>
            <a:r>
              <a:rPr lang="en-US" dirty="0" smtClean="0"/>
              <a:t>Q: How </a:t>
            </a:r>
            <a:r>
              <a:rPr lang="en-US" dirty="0"/>
              <a:t>are glacier caves formed ?       </a:t>
            </a:r>
            <a:endParaRPr lang="en-US" dirty="0" smtClean="0"/>
          </a:p>
          <a:p>
            <a:pPr lvl="1"/>
            <a:r>
              <a:rPr lang="en-US" dirty="0" smtClean="0"/>
              <a:t>A: A </a:t>
            </a:r>
            <a:r>
              <a:rPr lang="en-US" dirty="0"/>
              <a:t>glacier cave is a cave formed within the ice of a glacier </a:t>
            </a:r>
            <a:endParaRPr lang="en-US" dirty="0" smtClean="0"/>
          </a:p>
          <a:p>
            <a:r>
              <a:rPr lang="en-US" dirty="0" smtClean="0"/>
              <a:t>Training size is very small (~1k examples):</a:t>
            </a:r>
          </a:p>
          <a:p>
            <a:pPr lvl="1"/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r>
              <a:rPr lang="en-US" dirty="0" smtClean="0"/>
              <a:t> pre-trained on Wikipedia and fixed </a:t>
            </a:r>
          </a:p>
          <a:p>
            <a:pPr lvl="1"/>
            <a:r>
              <a:rPr lang="en-US" dirty="0" smtClean="0"/>
              <a:t>Dropout regularization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136" y="5806104"/>
            <a:ext cx="14225912" cy="74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pPr>
            <a:r>
              <a:rPr lang="en-US" dirty="0" smtClean="0"/>
              <a:t>Dialog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3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How about on 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dialog 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data? 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Everything we showed so far was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Q&amp;A potentially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with long-term context.</a:t>
            </a:r>
          </a:p>
          <a:p>
            <a:r>
              <a:rPr lang="en-US" dirty="0" smtClean="0">
                <a:solidFill>
                  <a:schemeClr val="accent2"/>
                </a:solidFill>
                <a:latin typeface="FreightSansLFPro" charset="0"/>
                <a:ea typeface="FreightSansLFPro" charset="0"/>
                <a:cs typeface="FreightSansLFPro" charset="0"/>
              </a:rPr>
              <a:t>We have also built a </a:t>
            </a:r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Movie Dialog </a:t>
            </a:r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Dataset </a:t>
            </a:r>
            <a:r>
              <a:rPr lang="en-US" sz="4000" dirty="0">
                <a:latin typeface="FreightSansLFPro" charset="0"/>
                <a:ea typeface="FreightSansLFPro" charset="0"/>
                <a:cs typeface="FreightSansLFPro" charset="0"/>
              </a:rPr>
              <a:t>(Dodge et al., ICLR16)</a:t>
            </a:r>
            <a:endParaRPr lang="en-US" sz="4000" dirty="0" smtClean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marL="698500" lvl="1" indent="0"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Closed, but large, domain about movies (75k entities, 3.5M ex).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Ask facts about movies?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Ask for opinions (recommendations) about movies?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Dialog combining facts and opinions?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General chit-chat about movies (statements not questions)?</a:t>
            </a:r>
          </a:p>
          <a:p>
            <a:pPr marL="698500" lvl="1" indent="0">
              <a:buNone/>
            </a:pPr>
            <a:endParaRPr lang="en-US" dirty="0">
              <a:solidFill>
                <a:srgbClr val="FF0000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marL="698500" lvl="1" indent="0">
              <a:buNone/>
            </a:pPr>
            <a:r>
              <a:rPr lang="en-US" sz="5400" b="1" u="sng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And… combination of all above in one end-to-end model.</a:t>
            </a:r>
            <a:endParaRPr lang="en-US" sz="5400" b="1" u="sng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8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End-to-End Dialog Agents</a:t>
            </a:r>
            <a:endParaRPr lang="en-US" sz="10000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734" y="3611096"/>
            <a:ext cx="21909616" cy="10104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 smtClean="0">
                <a:solidFill>
                  <a:schemeClr val="tx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We believe a true dialog agent should:</a:t>
            </a:r>
          </a:p>
          <a:p>
            <a:r>
              <a:rPr lang="en-US" sz="5400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Be able to </a:t>
            </a:r>
            <a:r>
              <a:rPr lang="en-US" sz="5400" b="1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combine all its </a:t>
            </a:r>
            <a:r>
              <a:rPr lang="en-US" sz="5400" b="1" u="sng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knowledge</a:t>
            </a:r>
            <a:r>
              <a:rPr lang="en-US" sz="5400" b="1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 and </a:t>
            </a:r>
            <a:r>
              <a:rPr lang="en-US" sz="5400" b="1" u="sng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reason</a:t>
            </a:r>
            <a:r>
              <a:rPr lang="en-US" sz="5400" b="1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 </a:t>
            </a:r>
            <a:r>
              <a:rPr lang="en-US" sz="5400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to fulfill complex tasks</a:t>
            </a:r>
          </a:p>
          <a:p>
            <a:r>
              <a:rPr lang="en-US" sz="5400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Handle </a:t>
            </a:r>
            <a:r>
              <a:rPr lang="en-US" sz="5400" b="1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long open-ended conversations </a:t>
            </a:r>
            <a:r>
              <a:rPr lang="en-US" sz="5400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involving effectively</a:t>
            </a:r>
            <a:r>
              <a:rPr lang="en-US" sz="5400" b="1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 tracking and </a:t>
            </a:r>
            <a:r>
              <a:rPr lang="en-US" sz="5400" b="1" u="sng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predicting dialog and world states</a:t>
            </a:r>
          </a:p>
          <a:p>
            <a:r>
              <a:rPr lang="en-US" sz="5400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Be able to </a:t>
            </a:r>
            <a:r>
              <a:rPr lang="en-US" sz="5400" b="1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learn </a:t>
            </a:r>
            <a:r>
              <a:rPr lang="en-US" sz="5400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(new tasks) and </a:t>
            </a:r>
            <a:r>
              <a:rPr lang="en-US" sz="5400" b="1" u="sng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acquire knowledge </a:t>
            </a:r>
            <a:r>
              <a:rPr lang="en-US" sz="5400" dirty="0" smtClean="0">
                <a:solidFill>
                  <a:schemeClr val="accent3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via conversation and reading (and observing the world in multimodal scenarios).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5400" i="1" dirty="0" smtClean="0">
                <a:solidFill>
                  <a:schemeClr val="accent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Our directions: 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5400" b="1" dirty="0" smtClean="0">
                <a:solidFill>
                  <a:schemeClr val="accent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Machine Learning End-to-End systems</a:t>
            </a:r>
            <a:r>
              <a:rPr lang="en-US" sz="5400" dirty="0" smtClean="0">
                <a:solidFill>
                  <a:schemeClr val="accent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.</a:t>
            </a:r>
          </a:p>
          <a:p>
            <a:pPr marL="914400" indent="-914400">
              <a:spcBef>
                <a:spcPts val="1000"/>
              </a:spcBef>
              <a:buFont typeface="+mj-lt"/>
              <a:buAutoNum type="arabicPeriod"/>
            </a:pPr>
            <a:r>
              <a:rPr lang="en-US" sz="5400" dirty="0" smtClean="0">
                <a:solidFill>
                  <a:schemeClr val="accent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Creation (and release) of </a:t>
            </a:r>
            <a:r>
              <a:rPr lang="en-US" sz="5400" b="1" dirty="0" smtClean="0">
                <a:solidFill>
                  <a:schemeClr val="accent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datasets for training/evaluating those</a:t>
            </a:r>
            <a:r>
              <a:rPr lang="en-US" sz="5400" dirty="0" smtClean="0">
                <a:solidFill>
                  <a:schemeClr val="accent1"/>
                </a:solidFill>
                <a:latin typeface="FreightSans Pro Book" charset="0"/>
                <a:ea typeface="FreightSans Pro Book" charset="0"/>
                <a:cs typeface="FreightSans Pro Book" charset="0"/>
              </a:rPr>
              <a:t>.</a:t>
            </a:r>
            <a:endParaRPr lang="en-US" sz="5400" dirty="0">
              <a:solidFill>
                <a:schemeClr val="accent1"/>
              </a:solidFill>
              <a:latin typeface="FreightSans Pro Book" charset="0"/>
              <a:ea typeface="FreightSans Pro Book" charset="0"/>
              <a:cs typeface="FreightSans Pro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4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223" y="572667"/>
            <a:ext cx="22371050" cy="2673912"/>
          </a:xfrm>
        </p:spPr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Combines </a:t>
            </a:r>
            <a:r>
              <a:rPr lang="en-US" sz="10000" dirty="0">
                <a:latin typeface="FreightSansLFPro" charset="0"/>
                <a:ea typeface="FreightSansLFPro" charset="0"/>
                <a:cs typeface="FreightSansLFPro" charset="0"/>
              </a:rPr>
              <a:t>QA with Dialog </a:t>
            </a:r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Tasks </a:t>
            </a:r>
            <a:r>
              <a:rPr lang="en-US" sz="4000" dirty="0" smtClean="0">
                <a:latin typeface="FreightSansLFPro" charset="0"/>
                <a:ea typeface="FreightSansLFPro" charset="0"/>
                <a:cs typeface="FreightSansLFPro" charset="0"/>
              </a:rPr>
              <a:t>(Dodge et al., ICLR16)</a:t>
            </a:r>
            <a:endParaRPr lang="en-US" sz="4000" dirty="0">
              <a:solidFill>
                <a:srgbClr val="0000F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Content Placeholder 3" descr="d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-486"/>
          <a:stretch>
            <a:fillRect/>
          </a:stretch>
        </p:blipFill>
        <p:spPr>
          <a:xfrm>
            <a:off x="2906893" y="3153364"/>
            <a:ext cx="9488462" cy="5124444"/>
          </a:xfrm>
        </p:spPr>
      </p:pic>
      <p:pic>
        <p:nvPicPr>
          <p:cNvPr id="5" name="Picture 4" descr="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46" y="3437393"/>
            <a:ext cx="9163872" cy="4417118"/>
          </a:xfrm>
          <a:prstGeom prst="rect">
            <a:avLst/>
          </a:prstGeom>
        </p:spPr>
      </p:pic>
      <p:pic>
        <p:nvPicPr>
          <p:cNvPr id="7" name="Picture 6" descr="d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353" y="8659437"/>
            <a:ext cx="8940646" cy="4674418"/>
          </a:xfrm>
          <a:prstGeom prst="rect">
            <a:avLst/>
          </a:prstGeom>
        </p:spPr>
      </p:pic>
      <p:pic>
        <p:nvPicPr>
          <p:cNvPr id="8" name="Picture 7" descr="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8638904"/>
            <a:ext cx="9304046" cy="44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294" y="-46187"/>
            <a:ext cx="16084552" cy="2673912"/>
          </a:xfrm>
        </p:spPr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Ubuntu Data </a:t>
            </a:r>
            <a:r>
              <a:rPr lang="en-US" sz="44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(Lowe et al. McGill, ‘15)</a:t>
            </a:r>
            <a:endParaRPr lang="en-US" sz="44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294" y="2041914"/>
            <a:ext cx="19298666" cy="86868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>
                <a:latin typeface="FreightSansLFPro" charset="0"/>
                <a:ea typeface="FreightSansLFPro" charset="0"/>
                <a:cs typeface="FreightSansLFPro" charset="0"/>
              </a:rPr>
              <a:t>Dialog dataset: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 Ubuntu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IRC channel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logs, users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ask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questions about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issues they are having with Ubuntu and get answers by other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users.</a:t>
            </a:r>
            <a:endParaRPr lang="en-US" dirty="0">
              <a:solidFill>
                <a:srgbClr val="FF6600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Picture 3" descr="ubunt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3762734"/>
            <a:ext cx="17881600" cy="650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8293" y="10664302"/>
            <a:ext cx="209556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0" dirty="0">
                <a:solidFill>
                  <a:srgbClr val="000090"/>
                </a:solidFill>
              </a:rPr>
              <a:t>Best </a:t>
            </a:r>
            <a:r>
              <a:rPr lang="en-US" sz="5000" dirty="0" smtClean="0">
                <a:solidFill>
                  <a:srgbClr val="000090"/>
                </a:solidFill>
              </a:rPr>
              <a:t>current results: </a:t>
            </a:r>
            <a:r>
              <a:rPr lang="en-US" sz="5000" dirty="0" smtClean="0">
                <a:solidFill>
                  <a:srgbClr val="000090"/>
                </a:solidFill>
              </a:rPr>
              <a:t>“Sentence </a:t>
            </a:r>
            <a:r>
              <a:rPr lang="en-US" sz="5000" dirty="0">
                <a:solidFill>
                  <a:srgbClr val="000090"/>
                </a:solidFill>
              </a:rPr>
              <a:t>Pair Scoring: Towards Unified Framework for Text </a:t>
            </a:r>
            <a:r>
              <a:rPr lang="en-US" sz="5000" dirty="0" smtClean="0">
                <a:solidFill>
                  <a:srgbClr val="000090"/>
                </a:solidFill>
              </a:rPr>
              <a:t>Comprehension” (</a:t>
            </a:r>
            <a:r>
              <a:rPr lang="en-US" sz="5000" dirty="0" err="1" smtClean="0">
                <a:solidFill>
                  <a:srgbClr val="000090"/>
                </a:solidFill>
              </a:rPr>
              <a:t>Baudis</a:t>
            </a:r>
            <a:r>
              <a:rPr lang="en-US" sz="5000" dirty="0" smtClean="0">
                <a:solidFill>
                  <a:srgbClr val="000090"/>
                </a:solidFill>
              </a:rPr>
              <a:t> et al., </a:t>
            </a:r>
            <a:r>
              <a:rPr lang="en-US" sz="5000" dirty="0" smtClean="0">
                <a:solidFill>
                  <a:srgbClr val="000090"/>
                </a:solidFill>
              </a:rPr>
              <a:t>2016</a:t>
            </a:r>
            <a:r>
              <a:rPr lang="en-US" sz="5000" smtClean="0">
                <a:solidFill>
                  <a:srgbClr val="000090"/>
                </a:solidFill>
              </a:rPr>
              <a:t>)</a:t>
            </a:r>
            <a:r>
              <a:rPr lang="en-US" sz="5000">
                <a:solidFill>
                  <a:srgbClr val="000090"/>
                </a:solidFill>
              </a:rPr>
              <a:t> </a:t>
            </a:r>
            <a:r>
              <a:rPr lang="en-US" sz="5000" smtClean="0">
                <a:solidFill>
                  <a:srgbClr val="000090"/>
                </a:solidFill>
              </a:rPr>
              <a:t>=&gt; </a:t>
            </a:r>
            <a:r>
              <a:rPr lang="en-US" sz="5000" smtClean="0">
                <a:solidFill>
                  <a:srgbClr val="3366FF"/>
                </a:solidFill>
              </a:rPr>
              <a:t>RNN-CNN </a:t>
            </a:r>
            <a:r>
              <a:rPr lang="en-US" sz="5000" dirty="0" smtClean="0">
                <a:solidFill>
                  <a:srgbClr val="3366FF"/>
                </a:solidFill>
              </a:rPr>
              <a:t>combo: </a:t>
            </a:r>
            <a:r>
              <a:rPr lang="en-US" sz="5000" dirty="0">
                <a:solidFill>
                  <a:srgbClr val="3366FF"/>
                </a:solidFill>
              </a:rPr>
              <a:t>67.2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87551" y="6581393"/>
            <a:ext cx="1485900" cy="1800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Goal-oriented Dialog </a:t>
            </a:r>
            <a:r>
              <a:rPr lang="en-US" sz="4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4000" dirty="0" err="1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Bordes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et al., arxiv16)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88723"/>
            <a:ext cx="10022576" cy="10273298"/>
          </a:xfrm>
        </p:spPr>
      </p:pic>
      <p:sp>
        <p:nvSpPr>
          <p:cNvPr id="6" name="TextBox 5"/>
          <p:cNvSpPr txBox="1"/>
          <p:nvPr/>
        </p:nvSpPr>
        <p:spPr>
          <a:xfrm>
            <a:off x="11867653" y="2729049"/>
            <a:ext cx="12516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 defTabSz="1828800" hangingPunct="1">
              <a:lnSpc>
                <a:spcPct val="100000"/>
              </a:lnSpc>
              <a:buFont typeface="Arial" charset="0"/>
              <a:buChar char="•"/>
            </a:pPr>
            <a:r>
              <a:rPr lang="en-US" sz="4800" kern="12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bAbI</a:t>
            </a:r>
            <a:r>
              <a:rPr lang="en-US" sz="48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tasks for goal-oriented dialog</a:t>
            </a:r>
          </a:p>
          <a:p>
            <a:pPr marL="685800" indent="-685800" algn="l" defTabSz="1828800" hangingPunct="1">
              <a:lnSpc>
                <a:spcPct val="100000"/>
              </a:lnSpc>
              <a:buFont typeface="Arial" charset="0"/>
              <a:buChar char="•"/>
            </a:pPr>
            <a:r>
              <a:rPr lang="en-US" sz="48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6 tasks around restaurant booking</a:t>
            </a:r>
          </a:p>
          <a:p>
            <a:pPr marL="685800" indent="-685800" algn="l" defTabSz="1828800" hangingPunct="1">
              <a:lnSpc>
                <a:spcPct val="100000"/>
              </a:lnSpc>
              <a:buFont typeface="Arial" charset="0"/>
              <a:buChar char="•"/>
            </a:pPr>
            <a:r>
              <a:rPr lang="en-US" sz="4800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Involve manipulate language and KB symbols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042359" y="5954708"/>
            <a:ext cx="13631778" cy="7007312"/>
            <a:chOff x="5021179" y="2977354"/>
            <a:chExt cx="6815889" cy="35036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179" y="3439019"/>
              <a:ext cx="6815889" cy="30419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21179" y="2977354"/>
              <a:ext cx="4975412" cy="415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4800" kern="1200" dirty="0" err="1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MemNNs</a:t>
              </a:r>
              <a:r>
                <a:rPr lang="en-US" sz="4800" kern="120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 for Goal-oriented Dialog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pPr>
            <a:r>
              <a:rPr lang="en-US" dirty="0" smtClean="0"/>
              <a:t>Next Steps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9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220" y="0"/>
            <a:ext cx="21446069" cy="2673912"/>
          </a:xfrm>
        </p:spPr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Variants of the class…</a:t>
            </a:r>
            <a:endParaRPr lang="en-US" sz="10000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112" y="2944482"/>
            <a:ext cx="20348287" cy="9915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Some options and extensions:</a:t>
            </a:r>
          </a:p>
          <a:p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Representation of inputs and memories could use all kinds of encodings: 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bag of words,  RNN style reading at word or character level, etc. </a:t>
            </a:r>
          </a:p>
          <a:p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Different possibilities for output module: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e.g. multi-class classifier or uses an RNN</a:t>
            </a:r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to output sentences. </a:t>
            </a:r>
          </a:p>
          <a:p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If the memory is huge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(e.g. Wikipedia) we need to organize the memories. Solution: hash the memories to store in buckets (topics). Then, memory addressing and reading</a:t>
            </a:r>
            <a:r>
              <a:rPr lang="en-US" dirty="0" smtClean="0">
                <a:solidFill>
                  <a:srgbClr val="0000FF"/>
                </a:solidFill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dirty="0" err="1" smtClean="0">
                <a:latin typeface="FreightSansLFPro" charset="0"/>
                <a:ea typeface="FreightSansLFPro" charset="0"/>
                <a:cs typeface="FreightSansLFPro" charset="0"/>
              </a:rPr>
              <a:t>doesn</a:t>
            </a:r>
            <a:r>
              <a:rPr lang="fr-FR" dirty="0" smtClean="0">
                <a:latin typeface="FreightSansLFPro" charset="0"/>
                <a:ea typeface="FreightSansLFPro" charset="0"/>
                <a:cs typeface="FreightSansLFPro" charset="0"/>
              </a:rPr>
              <a:t>’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t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operate on </a:t>
            </a:r>
            <a:r>
              <a:rPr lang="en-US" i="1" dirty="0">
                <a:latin typeface="FreightSansLFPro" charset="0"/>
                <a:ea typeface="FreightSansLFPro" charset="0"/>
                <a:cs typeface="FreightSansLFPro" charset="0"/>
              </a:rPr>
              <a:t>all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memories.</a:t>
            </a:r>
          </a:p>
          <a:p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If the memory is full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, there could be a way of removing one it thinks is most useless; </a:t>
            </a:r>
            <a:r>
              <a:rPr lang="en-US" i="1" dirty="0" smtClean="0">
                <a:latin typeface="FreightSansLFPro" charset="0"/>
                <a:ea typeface="FreightSansLFPro" charset="0"/>
                <a:cs typeface="FreightSansLFPro" charset="0"/>
              </a:rPr>
              <a:t>i.e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. it ``forgets’’ somehow. That would require a scoring function of the utility of each memory..</a:t>
            </a:r>
          </a:p>
        </p:txBody>
      </p:sp>
    </p:spTree>
    <p:extLst>
      <p:ext uri="{BB962C8B-B14F-4D97-AF65-F5344CB8AC3E}">
        <p14:creationId xmlns:p14="http://schemas.microsoft.com/office/powerpoint/2010/main" val="5962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Conclusion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738236" cy="8702676"/>
          </a:xfrm>
        </p:spPr>
        <p:txBody>
          <a:bodyPr>
            <a:normAutofit/>
          </a:bodyPr>
          <a:lstStyle/>
          <a:p>
            <a:pPr marL="1028700" indent="-102870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(Key-Value) Memory Networks:</a:t>
            </a:r>
            <a:r>
              <a:rPr lang="en-US" dirty="0" smtClean="0"/>
              <a:t> promising model for jointly using symbolic and continuous systems </a:t>
            </a:r>
          </a:p>
          <a:p>
            <a:pPr lvl="1"/>
            <a:r>
              <a:rPr lang="en-US" dirty="0" smtClean="0"/>
              <a:t>Can be trained end-to-end through backpropagation + SGD</a:t>
            </a:r>
          </a:p>
          <a:p>
            <a:pPr lvl="1"/>
            <a:r>
              <a:rPr lang="en-US" dirty="0" smtClean="0"/>
              <a:t>Provide a great flexibility on how to design memories</a:t>
            </a:r>
          </a:p>
          <a:p>
            <a:pPr lvl="1"/>
            <a:endParaRPr lang="en-US" dirty="0"/>
          </a:p>
          <a:p>
            <a:pPr marL="1028700" indent="-1028700">
              <a:buFont typeface="+mj-lt"/>
              <a:buAutoNum type="arabicPeriod"/>
            </a:pPr>
            <a:r>
              <a:rPr lang="en-US" dirty="0" err="1">
                <a:solidFill>
                  <a:srgbClr val="0070C0"/>
                </a:solidFill>
              </a:rPr>
              <a:t>bAbI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smtClean="0">
                <a:solidFill>
                  <a:srgbClr val="0070C0"/>
                </a:solidFill>
              </a:rPr>
              <a:t>CBT, </a:t>
            </a:r>
            <a:r>
              <a:rPr lang="en-US" dirty="0" err="1" smtClean="0">
                <a:solidFill>
                  <a:srgbClr val="0070C0"/>
                </a:solidFill>
              </a:rPr>
              <a:t>MovieQA</a:t>
            </a:r>
            <a:r>
              <a:rPr lang="en-US" dirty="0" smtClean="0">
                <a:solidFill>
                  <a:srgbClr val="0070C0"/>
                </a:solidFill>
              </a:rPr>
              <a:t>, etc.</a:t>
            </a:r>
            <a:r>
              <a:rPr lang="en-US" dirty="0" smtClean="0"/>
              <a:t>: </a:t>
            </a:r>
            <a:r>
              <a:rPr lang="en-US" dirty="0"/>
              <a:t>new tools for developing learning algorithms</a:t>
            </a:r>
          </a:p>
          <a:p>
            <a:pPr lvl="1"/>
            <a:r>
              <a:rPr lang="en-US" dirty="0"/>
              <a:t>Training and evaluation sets of reasonable sizes</a:t>
            </a:r>
          </a:p>
          <a:p>
            <a:pPr lvl="1"/>
            <a:r>
              <a:rPr lang="en-US" dirty="0" smtClean="0"/>
              <a:t>Designed to ease 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8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Open Research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Papers:</a:t>
            </a:r>
          </a:p>
          <a:p>
            <a:pPr lvl="1"/>
            <a:r>
              <a:rPr lang="en-US" dirty="0"/>
              <a:t>Key-Value Memory Networks: </a:t>
            </a:r>
            <a:r>
              <a:rPr lang="en-US" dirty="0">
                <a:hlinkClick r:id="rId2"/>
              </a:rPr>
              <a:t>http://arxiv.org/abs/1606.03126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Memory </a:t>
            </a:r>
            <a:r>
              <a:rPr lang="en-US" dirty="0"/>
              <a:t>Networks: </a:t>
            </a:r>
            <a:r>
              <a:rPr lang="en-US" dirty="0">
                <a:hlinkClick r:id="rId3"/>
              </a:rPr>
              <a:t>http://arxiv.org/abs/1410.3916</a:t>
            </a:r>
            <a:endParaRPr lang="en-US" dirty="0"/>
          </a:p>
          <a:p>
            <a:pPr lvl="1"/>
            <a:r>
              <a:rPr lang="en-US" dirty="0"/>
              <a:t>End-to-end Memory Networks: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arxiv.org/abs/1503.08895</a:t>
            </a:r>
            <a:endParaRPr lang="en-US" dirty="0" smtClean="0"/>
          </a:p>
          <a:p>
            <a:pPr lvl="1"/>
            <a:r>
              <a:rPr lang="en-US" dirty="0" err="1" smtClean="0"/>
              <a:t>bAbI</a:t>
            </a:r>
            <a:r>
              <a:rPr lang="en-US" dirty="0" smtClean="0"/>
              <a:t> </a:t>
            </a:r>
            <a:r>
              <a:rPr lang="en-US" dirty="0"/>
              <a:t>tasks: </a:t>
            </a:r>
            <a:r>
              <a:rPr lang="en-US" dirty="0" smtClean="0">
                <a:hlinkClick r:id="rId5"/>
              </a:rPr>
              <a:t>http://arxiv.org/abs/1502.05698</a:t>
            </a:r>
            <a:endParaRPr lang="en-US" dirty="0" smtClean="0"/>
          </a:p>
          <a:p>
            <a:pPr lvl="1"/>
            <a:r>
              <a:rPr lang="en-US" dirty="0" smtClean="0"/>
              <a:t>Children’s </a:t>
            </a:r>
            <a:r>
              <a:rPr lang="en-US" dirty="0"/>
              <a:t>B</a:t>
            </a:r>
            <a:r>
              <a:rPr lang="en-US" dirty="0" smtClean="0"/>
              <a:t>ooks Test: </a:t>
            </a:r>
            <a:r>
              <a:rPr lang="en-US" dirty="0" smtClean="0">
                <a:hlinkClick r:id="rId6"/>
              </a:rPr>
              <a:t>http://arxiv.org/abs/1511.023701</a:t>
            </a:r>
            <a:endParaRPr lang="en-US" dirty="0" smtClean="0"/>
          </a:p>
          <a:p>
            <a:pPr lvl="1"/>
            <a:r>
              <a:rPr lang="en-US" dirty="0"/>
              <a:t>Large-scale QA with Memory Networks: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arxiv.org/abs/1506.02075</a:t>
            </a:r>
            <a:endParaRPr lang="en-US" dirty="0" smtClean="0"/>
          </a:p>
          <a:p>
            <a:pPr lvl="1"/>
            <a:r>
              <a:rPr lang="en-US" dirty="0" smtClean="0"/>
              <a:t>Evaluating pre-requisite qualities of dialog </a:t>
            </a:r>
            <a:r>
              <a:rPr lang="en-US" dirty="0"/>
              <a:t>systems: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arxiv.org/abs/1511.06931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Dialog </a:t>
            </a:r>
            <a:r>
              <a:rPr lang="en-US" dirty="0" err="1"/>
              <a:t>bAbI</a:t>
            </a:r>
            <a:r>
              <a:rPr lang="en-US" dirty="0"/>
              <a:t> tasks: </a:t>
            </a:r>
            <a:r>
              <a:rPr lang="en-US" dirty="0">
                <a:hlinkClick r:id="rId9"/>
              </a:rPr>
              <a:t>http://arxiv.org/abs/1605.07683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Dialog-based language </a:t>
            </a:r>
            <a:r>
              <a:rPr lang="en-US" dirty="0"/>
              <a:t>learning: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arxiv.org/abs/1604.06045</a:t>
            </a:r>
            <a:r>
              <a:rPr lang="en-US" dirty="0" smtClean="0"/>
              <a:t> </a:t>
            </a:r>
          </a:p>
          <a:p>
            <a:pPr marL="428626" lvl="1" indent="-428626">
              <a:spcBef>
                <a:spcPts val="3400"/>
              </a:spcBef>
              <a:buClr>
                <a:srgbClr val="415995"/>
              </a:buClr>
            </a:pPr>
            <a:r>
              <a:rPr lang="en-US" sz="5600" dirty="0"/>
              <a:t>Data: </a:t>
            </a:r>
            <a:r>
              <a:rPr lang="en-US" dirty="0" smtClean="0">
                <a:hlinkClick r:id="rId11" action="ppaction://hlinkfile"/>
              </a:rPr>
              <a:t>fb.ai/babi</a:t>
            </a:r>
            <a:r>
              <a:rPr lang="en-US" dirty="0" smtClean="0"/>
              <a:t> </a:t>
            </a:r>
            <a:r>
              <a:rPr lang="en-US" dirty="0"/>
              <a:t>(7 </a:t>
            </a:r>
            <a:r>
              <a:rPr lang="en-US" dirty="0" smtClean="0"/>
              <a:t>datasets including </a:t>
            </a:r>
            <a:r>
              <a:rPr lang="en-US" dirty="0" err="1" smtClean="0"/>
              <a:t>bAbI</a:t>
            </a:r>
            <a:r>
              <a:rPr lang="en-US" dirty="0" smtClean="0"/>
              <a:t> tasks, CBT and </a:t>
            </a:r>
            <a:r>
              <a:rPr lang="en-US" dirty="0" err="1" smtClean="0"/>
              <a:t>MovieQA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Code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Memory Networks: </a:t>
            </a:r>
            <a:r>
              <a:rPr lang="en-US" dirty="0">
                <a:hlinkClick r:id="rId12"/>
              </a:rPr>
              <a:t>https://github.com/facebook/MemNN</a:t>
            </a:r>
            <a:endParaRPr lang="en-US" dirty="0"/>
          </a:p>
          <a:p>
            <a:pPr lvl="1"/>
            <a:r>
              <a:rPr lang="en-US" dirty="0" err="1" smtClean="0"/>
              <a:t>bAbI</a:t>
            </a:r>
            <a:r>
              <a:rPr lang="en-US" dirty="0" smtClean="0"/>
              <a:t> tasks </a:t>
            </a:r>
            <a:r>
              <a:rPr lang="en-US" dirty="0"/>
              <a:t>generator: </a:t>
            </a:r>
            <a:r>
              <a:rPr lang="en-US" dirty="0">
                <a:hlinkClick r:id="rId13"/>
              </a:rPr>
              <a:t>https://</a:t>
            </a:r>
            <a:r>
              <a:rPr lang="en-US" dirty="0" smtClean="0">
                <a:hlinkClick r:id="rId13"/>
              </a:rPr>
              <a:t>github.com/facebook/bAbI-tasks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2068642" y="4347148"/>
            <a:ext cx="749508" cy="1469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srgbClr val="0070C0"/>
              </a:solidFill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2068642" y="5975688"/>
            <a:ext cx="749508" cy="1469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srgbClr val="0070C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2068642" y="7604228"/>
            <a:ext cx="749508" cy="1469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61" y="4706912"/>
            <a:ext cx="206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MemNN</a:t>
            </a:r>
            <a:endParaRPr lang="en-US" sz="3600" kern="1200" dirty="0">
              <a:solidFill>
                <a:srgbClr val="0070C0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61" y="6340875"/>
            <a:ext cx="206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Q&amp;A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961" y="7931985"/>
            <a:ext cx="206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10580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RepEval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@ ACL 2016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90" y="3823854"/>
            <a:ext cx="23674010" cy="7148946"/>
          </a:xfrm>
        </p:spPr>
      </p:pic>
      <p:sp>
        <p:nvSpPr>
          <p:cNvPr id="5" name="TextBox 4"/>
          <p:cNvSpPr txBox="1"/>
          <p:nvPr/>
        </p:nvSpPr>
        <p:spPr>
          <a:xfrm>
            <a:off x="4142509" y="10972800"/>
            <a:ext cx="16098981" cy="125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7C9F"/>
                </a:solidFill>
              </a:rPr>
              <a:t>https://</a:t>
            </a:r>
            <a:r>
              <a:rPr lang="en-US" dirty="0" err="1">
                <a:solidFill>
                  <a:srgbClr val="2C7C9F"/>
                </a:solidFill>
              </a:rPr>
              <a:t>sites.google.com</a:t>
            </a:r>
            <a:r>
              <a:rPr lang="en-US" dirty="0">
                <a:solidFill>
                  <a:srgbClr val="2C7C9F"/>
                </a:solidFill>
              </a:rPr>
              <a:t>/site/repevalacl16/</a:t>
            </a:r>
          </a:p>
        </p:txBody>
      </p:sp>
    </p:spTree>
    <p:extLst>
      <p:ext uri="{BB962C8B-B14F-4D97-AF65-F5344CB8AC3E}">
        <p14:creationId xmlns:p14="http://schemas.microsoft.com/office/powerpoint/2010/main" val="12092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Memory Networks 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(Weston et al., ICLR15; </a:t>
            </a:r>
            <a:r>
              <a:rPr lang="en-US" sz="4000" dirty="0" err="1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Sukhbaatar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et al., NIPS15)</a:t>
            </a:r>
            <a:endParaRPr lang="en-US" sz="4000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733" y="3525524"/>
            <a:ext cx="19898975" cy="4264818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Class of models that combine large memory with </a:t>
            </a:r>
            <a:r>
              <a:rPr lang="en-US" dirty="0" smtClean="0">
                <a:solidFill>
                  <a:schemeClr val="accent2"/>
                </a:solidFill>
                <a:latin typeface="FreightSansLFPro" charset="0"/>
                <a:ea typeface="FreightSansLFPro" charset="0"/>
                <a:cs typeface="FreightSansLFPro" charset="0"/>
              </a:rPr>
              <a:t>learning component that can read and write to it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.</a:t>
            </a:r>
          </a:p>
          <a:p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Incorporates </a:t>
            </a:r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reasoning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 with </a:t>
            </a:r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attention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 over </a:t>
            </a:r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memory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 (RAM).</a:t>
            </a:r>
          </a:p>
          <a:p>
            <a:r>
              <a:rPr lang="en-US" dirty="0" smtClean="0">
                <a:solidFill>
                  <a:schemeClr val="accent1"/>
                </a:solidFill>
                <a:latin typeface="FreightSansLFPro" charset="0"/>
                <a:ea typeface="FreightSansLFPro" charset="0"/>
                <a:cs typeface="FreightSansLFPro" charset="0"/>
              </a:rPr>
              <a:t>Most ML has limited memory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which is more-or-less all that’s needed for “low level” tasks e.g. object detection.</a:t>
            </a:r>
            <a:endParaRPr lang="en-US" dirty="0">
              <a:solidFill>
                <a:srgbClr val="FF0000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0315" y="8426803"/>
            <a:ext cx="16394906" cy="38331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38476" tIns="69238" rIns="138476" bIns="69238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4800" b="1" u="sng" kern="1200" dirty="0">
                <a:solidFill>
                  <a:prstClr val="white"/>
                </a:solidFill>
              </a:rPr>
              <a:t>Our motivation:</a:t>
            </a:r>
            <a:r>
              <a:rPr lang="en-US" sz="4800" b="1" kern="1200" dirty="0">
                <a:solidFill>
                  <a:prstClr val="white"/>
                </a:solidFill>
              </a:rPr>
              <a:t> </a:t>
            </a:r>
            <a:r>
              <a:rPr lang="en-US" sz="4800" kern="1200" dirty="0">
                <a:solidFill>
                  <a:prstClr val="white"/>
                </a:solidFill>
              </a:rPr>
              <a:t>long-term memory is required to read a story and then e.g. answer questions about it.</a:t>
            </a:r>
          </a:p>
          <a:p>
            <a:pPr algn="l" defTabSz="1828800" hangingPunct="1">
              <a:lnSpc>
                <a:spcPct val="100000"/>
              </a:lnSpc>
            </a:pPr>
            <a:endParaRPr lang="en-US" sz="4800" kern="1200" dirty="0">
              <a:solidFill>
                <a:prstClr val="white"/>
              </a:solidFill>
            </a:endParaRPr>
          </a:p>
          <a:p>
            <a:pPr algn="l"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white"/>
                </a:solidFill>
              </a:rPr>
              <a:t>Similarly, it’s also required for </a:t>
            </a:r>
            <a:r>
              <a:rPr lang="en-US" sz="4800" b="1" kern="1200" dirty="0">
                <a:solidFill>
                  <a:prstClr val="white"/>
                </a:solidFill>
              </a:rPr>
              <a:t>dialog</a:t>
            </a:r>
            <a:r>
              <a:rPr lang="en-US" sz="4800" kern="1200" dirty="0">
                <a:solidFill>
                  <a:prstClr val="white"/>
                </a:solidFill>
              </a:rPr>
              <a:t>: to remember previous dialog (short- and long-term), and respond</a:t>
            </a:r>
            <a:r>
              <a:rPr lang="en-US" sz="4800" kern="1200" dirty="0" smtClean="0">
                <a:solidFill>
                  <a:prstClr val="white"/>
                </a:solidFill>
              </a:rPr>
              <a:t>.</a:t>
            </a:r>
            <a:endParaRPr lang="en-US" sz="4800" kern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bAbI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Tasks 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(Weston et al., ICLR16)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705038"/>
            <a:ext cx="21031200" cy="870267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Set of 20 tasks testing basic reasoning capabilities for QA from stories</a:t>
            </a:r>
          </a:p>
          <a:p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Short stories are generated from a simulation</a:t>
            </a:r>
          </a:p>
          <a:p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Easy to interpret results / test a broad range of properties</a:t>
            </a:r>
          </a:p>
          <a:p>
            <a:endParaRPr lang="en-US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Useful to foster innovation: </a:t>
            </a:r>
            <a:r>
              <a:rPr lang="en-US" u="sng" dirty="0" smtClean="0">
                <a:latin typeface="FreightSansLFPro" charset="0"/>
                <a:ea typeface="FreightSansLFPro" charset="0"/>
                <a:cs typeface="FreightSansLFPro" charset="0"/>
              </a:rPr>
              <a:t>cited ~100 times</a:t>
            </a:r>
            <a:endParaRPr lang="en-US" u="sng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1505" y="6863722"/>
            <a:ext cx="7440706" cy="33239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John dropped the milk.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John took the milk there.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Sandra went to the bathroom.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John moved to the hallway.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Mary went to the bedroom.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u="sng" kern="1200" dirty="0">
                <a:solidFill>
                  <a:prstClr val="black"/>
                </a:solidFill>
              </a:rPr>
              <a:t>Where is the milk ?</a:t>
            </a:r>
            <a:r>
              <a:rPr lang="en-US" sz="3600" kern="1200" dirty="0">
                <a:solidFill>
                  <a:prstClr val="black"/>
                </a:solidFill>
              </a:rPr>
              <a:t>	</a:t>
            </a:r>
            <a:r>
              <a:rPr lang="en-US" sz="3600" kern="1200" dirty="0">
                <a:solidFill>
                  <a:srgbClr val="C00000"/>
                </a:solidFill>
              </a:rPr>
              <a:t>Hallway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8087" y="6863720"/>
            <a:ext cx="8409630" cy="33239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suitcase is bigger than the chest.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box is bigger than the chocolate.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chest is bigger than the chocolate.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chest fits inside the container.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chest fits inside the box.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u="sng" kern="1200" dirty="0">
                <a:solidFill>
                  <a:prstClr val="black"/>
                </a:solidFill>
              </a:rPr>
              <a:t>Does the suitcase fit in the chocolate? </a:t>
            </a:r>
            <a:r>
              <a:rPr lang="en-US" sz="3600" kern="1200" dirty="0">
                <a:solidFill>
                  <a:srgbClr val="FF0000"/>
                </a:solidFill>
              </a:rPr>
              <a:t>	</a:t>
            </a:r>
            <a:r>
              <a:rPr lang="en-US" sz="3600" kern="1200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8350" y="10271128"/>
            <a:ext cx="634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i="1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Task 3: Two supporting facts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29394" y="10271129"/>
            <a:ext cx="634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i="1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Task 18: Size reasoning</a:t>
            </a:r>
          </a:p>
        </p:txBody>
      </p:sp>
    </p:spTree>
    <p:extLst>
      <p:ext uri="{BB962C8B-B14F-4D97-AF65-F5344CB8AC3E}">
        <p14:creationId xmlns:p14="http://schemas.microsoft.com/office/powerpoint/2010/main" val="169421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im2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5" r="-7385"/>
          <a:stretch>
            <a:fillRect/>
          </a:stretch>
        </p:blipFill>
        <p:spPr>
          <a:xfrm>
            <a:off x="1160813" y="1109543"/>
            <a:ext cx="21950066" cy="11854594"/>
          </a:xfrm>
        </p:spPr>
      </p:pic>
    </p:spTree>
    <p:extLst>
      <p:ext uri="{BB962C8B-B14F-4D97-AF65-F5344CB8AC3E}">
        <p14:creationId xmlns:p14="http://schemas.microsoft.com/office/powerpoint/2010/main" val="11138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12852719" y="4686043"/>
            <a:ext cx="4375386" cy="7183946"/>
          </a:xfrm>
          <a:prstGeom prst="roundRect">
            <a:avLst>
              <a:gd name="adj" fmla="val 6986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 dirty="0">
              <a:solidFill>
                <a:prstClr val="black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303065" y="4686043"/>
            <a:ext cx="4806326" cy="7183946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 dirty="0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013408" y="7867051"/>
            <a:ext cx="3011852" cy="57787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black"/>
                </a:solidFill>
                <a:latin typeface="Avenir Book"/>
                <a:cs typeface="Avenir Book"/>
              </a:rPr>
              <a:t>Memory Module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7557363" y="7252247"/>
            <a:ext cx="3185974" cy="2022282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black"/>
                </a:solidFill>
                <a:latin typeface="Avenir Book"/>
                <a:cs typeface="Avenir Book"/>
              </a:rPr>
              <a:t>Controller module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9401506" y="11448452"/>
            <a:ext cx="0" cy="1138724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065440" y="12472815"/>
            <a:ext cx="2654700" cy="577870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prstClr val="black"/>
                </a:solidFill>
                <a:latin typeface="Avenir Book"/>
                <a:cs typeface="Avenir Book"/>
              </a:rPr>
              <a:t>Input</a:t>
            </a:r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Memory Networks 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(Weston et al., ICLR15</a:t>
            </a:r>
            <a:r>
              <a:rPr lang="en-US" sz="4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)</a:t>
            </a:r>
            <a:endParaRPr lang="en-US" sz="4000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691745" y="3082633"/>
            <a:ext cx="2654700" cy="1870520"/>
            <a:chOff x="13691745" y="3082633"/>
            <a:chExt cx="2654700" cy="1870520"/>
          </a:xfrm>
        </p:grpSpPr>
        <p:sp>
          <p:nvSpPr>
            <p:cNvPr id="78" name="Rectangle 77"/>
            <p:cNvSpPr/>
            <p:nvPr/>
          </p:nvSpPr>
          <p:spPr>
            <a:xfrm>
              <a:off x="13691745" y="3082633"/>
              <a:ext cx="2654700" cy="577870"/>
            </a:xfrm>
            <a:prstGeom prst="rect">
              <a:avLst/>
            </a:prstGeom>
            <a:ln w="12700" cmpd="sng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prstClr val="black"/>
                  </a:solidFill>
                  <a:latin typeface="Avenir Book"/>
                  <a:cs typeface="Avenir Book"/>
                </a:rPr>
                <a:t>Output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15007673" y="3765245"/>
              <a:ext cx="3420" cy="1187908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6" name="Picture 45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51" y="10337817"/>
            <a:ext cx="778866" cy="825598"/>
          </a:xfrm>
          <a:prstGeom prst="rect">
            <a:avLst/>
          </a:prstGeom>
        </p:spPr>
      </p:pic>
      <p:cxnSp>
        <p:nvCxnSpPr>
          <p:cNvPr id="32" name="Elbow Connector 31"/>
          <p:cNvCxnSpPr/>
          <p:nvPr/>
        </p:nvCxnSpPr>
        <p:spPr>
          <a:xfrm rot="5400000" flipH="1" flipV="1">
            <a:off x="11546388" y="9124179"/>
            <a:ext cx="1309400" cy="5616594"/>
          </a:xfrm>
          <a:prstGeom prst="bentConnector3">
            <a:avLst>
              <a:gd name="adj1" fmla="val 29339"/>
            </a:avLst>
          </a:prstGeom>
          <a:ln w="12700" cmpd="sng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595" y="10782269"/>
            <a:ext cx="3963510" cy="58648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12397" y="5180538"/>
            <a:ext cx="6762746" cy="2803076"/>
            <a:chOff x="2782198" y="2590269"/>
            <a:chExt cx="3381373" cy="1401538"/>
          </a:xfrm>
        </p:grpSpPr>
        <p:pic>
          <p:nvPicPr>
            <p:cNvPr id="23" name="Picture 22" descr="gif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811" y="2590269"/>
              <a:ext cx="365760" cy="372932"/>
            </a:xfrm>
            <a:prstGeom prst="rect">
              <a:avLst/>
            </a:prstGeom>
          </p:spPr>
        </p:pic>
        <p:cxnSp>
          <p:nvCxnSpPr>
            <p:cNvPr id="51" name="Straight Arrow Connector 50"/>
            <p:cNvCxnSpPr/>
            <p:nvPr/>
          </p:nvCxnSpPr>
          <p:spPr>
            <a:xfrm flipV="1">
              <a:off x="5979836" y="3029318"/>
              <a:ext cx="1710" cy="593954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 rot="480758">
              <a:off x="2782198" y="3717316"/>
              <a:ext cx="2921281" cy="274491"/>
              <a:chOff x="7387347" y="5729664"/>
              <a:chExt cx="1442898" cy="274491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7530132" y="5729664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prstClr val="black"/>
                    </a:solidFill>
                    <a:latin typeface="Avenir Book"/>
                    <a:cs typeface="Avenir Book"/>
                  </a:rPr>
                  <a:t>addressing</a:t>
                </a: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 rot="10147992">
              <a:off x="2799574" y="2723232"/>
              <a:ext cx="2921281" cy="305080"/>
              <a:chOff x="7387347" y="5741043"/>
              <a:chExt cx="1442898" cy="305080"/>
            </a:xfrm>
          </p:grpSpPr>
          <p:sp>
            <p:nvSpPr>
              <p:cNvPr id="107" name="Rectangle 106"/>
              <p:cNvSpPr/>
              <p:nvPr/>
            </p:nvSpPr>
            <p:spPr>
              <a:xfrm rot="10712257">
                <a:off x="8138987" y="5771632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prstClr val="black"/>
                    </a:solidFill>
                    <a:latin typeface="Avenir Book"/>
                    <a:cs typeface="Avenir Book"/>
                  </a:rPr>
                  <a:t>read</a:t>
                </a:r>
              </a:p>
            </p:txBody>
          </p:sp>
          <p:cxnSp>
            <p:nvCxnSpPr>
              <p:cNvPr id="108" name="Straight Arrow Connector 107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8655686" y="7693874"/>
            <a:ext cx="6714396" cy="2947344"/>
            <a:chOff x="2803843" y="3846937"/>
            <a:chExt cx="3357198" cy="1473672"/>
          </a:xfrm>
        </p:grpSpPr>
        <p:pic>
          <p:nvPicPr>
            <p:cNvPr id="47" name="Picture 46" descr="gif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341" y="3846937"/>
              <a:ext cx="360700" cy="367773"/>
            </a:xfrm>
            <a:prstGeom prst="rect">
              <a:avLst/>
            </a:prstGeom>
          </p:spPr>
        </p:pic>
        <p:cxnSp>
          <p:nvCxnSpPr>
            <p:cNvPr id="50" name="Straight Arrow Connector 49"/>
            <p:cNvCxnSpPr/>
            <p:nvPr/>
          </p:nvCxnSpPr>
          <p:spPr>
            <a:xfrm flipV="1">
              <a:off x="5979836" y="4409532"/>
              <a:ext cx="1710" cy="632486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rot="480758">
              <a:off x="2803843" y="5046118"/>
              <a:ext cx="2921281" cy="274491"/>
              <a:chOff x="7387347" y="5729664"/>
              <a:chExt cx="1442898" cy="274491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7530132" y="5729664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prstClr val="black"/>
                    </a:solidFill>
                    <a:latin typeface="Avenir Book"/>
                    <a:cs typeface="Avenir Book"/>
                  </a:rPr>
                  <a:t>addressing</a:t>
                </a:r>
              </a:p>
            </p:txBody>
          </p:sp>
          <p:cxnSp>
            <p:nvCxnSpPr>
              <p:cNvPr id="111" name="Straight Arrow Connector 110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 rot="10147992">
              <a:off x="2806189" y="4059549"/>
              <a:ext cx="2921281" cy="305080"/>
              <a:chOff x="7387347" y="5741043"/>
              <a:chExt cx="1442898" cy="305080"/>
            </a:xfrm>
          </p:grpSpPr>
          <p:sp>
            <p:nvSpPr>
              <p:cNvPr id="113" name="Rectangle 112"/>
              <p:cNvSpPr/>
              <p:nvPr/>
            </p:nvSpPr>
            <p:spPr>
              <a:xfrm rot="10712257">
                <a:off x="8138987" y="5771632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prstClr val="black"/>
                    </a:solidFill>
                    <a:latin typeface="Avenir Book"/>
                    <a:cs typeface="Avenir Book"/>
                  </a:rPr>
                  <a:t>read</a:t>
                </a:r>
              </a:p>
            </p:txBody>
          </p:sp>
          <p:cxnSp>
            <p:nvCxnSpPr>
              <p:cNvPr id="114" name="Straight Arrow Connector 113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3247649" y="10383544"/>
            <a:ext cx="9226574" cy="2704826"/>
            <a:chOff x="99824" y="5191772"/>
            <a:chExt cx="4613287" cy="1352413"/>
          </a:xfrm>
        </p:grpSpPr>
        <p:sp>
          <p:nvSpPr>
            <p:cNvPr id="117" name="TextBox 116"/>
            <p:cNvSpPr txBox="1"/>
            <p:nvPr/>
          </p:nvSpPr>
          <p:spPr>
            <a:xfrm>
              <a:off x="99824" y="5882465"/>
              <a:ext cx="1934985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Memory vectors</a:t>
              </a:r>
            </a:p>
            <a:p>
              <a:pPr algn="l"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 (unordered)</a:t>
              </a:r>
            </a:p>
          </p:txBody>
        </p:sp>
        <p:cxnSp>
          <p:nvCxnSpPr>
            <p:cNvPr id="118" name="Curved Connector 117"/>
            <p:cNvCxnSpPr/>
            <p:nvPr/>
          </p:nvCxnSpPr>
          <p:spPr>
            <a:xfrm flipV="1">
              <a:off x="1960408" y="5845112"/>
              <a:ext cx="699206" cy="507975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2002741" y="5191772"/>
              <a:ext cx="2710370" cy="672667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251153" y="10069790"/>
            <a:ext cx="4925788" cy="3251938"/>
            <a:chOff x="2916394" y="5241580"/>
            <a:chExt cx="2462894" cy="1625969"/>
          </a:xfrm>
        </p:grpSpPr>
        <p:sp>
          <p:nvSpPr>
            <p:cNvPr id="38" name="TextBox 37"/>
            <p:cNvSpPr txBox="1"/>
            <p:nvPr/>
          </p:nvSpPr>
          <p:spPr>
            <a:xfrm>
              <a:off x="3796354" y="6205829"/>
              <a:ext cx="158293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Internal state</a:t>
              </a:r>
            </a:p>
            <a:p>
              <a:pPr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vector</a:t>
              </a:r>
            </a:p>
          </p:txBody>
        </p:sp>
        <p:cxnSp>
          <p:nvCxnSpPr>
            <p:cNvPr id="39" name="Curved Connector 38"/>
            <p:cNvCxnSpPr>
              <a:stCxn id="38" idx="1"/>
            </p:cNvCxnSpPr>
            <p:nvPr/>
          </p:nvCxnSpPr>
          <p:spPr>
            <a:xfrm rot="10800000">
              <a:off x="3294653" y="5930913"/>
              <a:ext cx="501701" cy="605776"/>
            </a:xfrm>
            <a:prstGeom prst="curvedConnector2">
              <a:avLst/>
            </a:prstGeom>
            <a:ln w="190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2916394" y="5241580"/>
              <a:ext cx="783456" cy="672667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9116" y="3241732"/>
            <a:ext cx="12739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 algn="l">
              <a:buFont typeface="Arial" charset="0"/>
              <a:buChar char="•"/>
            </a:pP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Addressing = </a:t>
            </a:r>
            <a:r>
              <a:rPr lang="en-US" sz="4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max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=&gt; </a:t>
            </a:r>
            <a:r>
              <a:rPr 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 attention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lvl="1" indent="-571500" algn="l">
              <a:buFont typeface="Arial" charset="0"/>
              <a:buChar char="•"/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requires explicit supervision of attention during training</a:t>
            </a:r>
          </a:p>
          <a:p>
            <a:pPr marL="571500" lvl="1" indent="-571500" algn="l">
              <a:buFont typeface="Arial" charset="0"/>
              <a:buChar char="•"/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Only feasible for simple tasks</a:t>
            </a:r>
          </a:p>
          <a:p>
            <a:pPr marL="571500" indent="-571500" algn="l">
              <a:buFont typeface="Arial" charset="0"/>
              <a:buChar char="•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556079" y="2606787"/>
            <a:ext cx="4880616" cy="5052883"/>
            <a:chOff x="15556079" y="2606787"/>
            <a:chExt cx="4880616" cy="5052883"/>
          </a:xfrm>
        </p:grpSpPr>
        <p:sp>
          <p:nvSpPr>
            <p:cNvPr id="44" name="TextBox 43"/>
            <p:cNvSpPr txBox="1"/>
            <p:nvPr/>
          </p:nvSpPr>
          <p:spPr>
            <a:xfrm>
              <a:off x="17677605" y="2606787"/>
              <a:ext cx="27590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supervision</a:t>
              </a:r>
            </a:p>
          </p:txBody>
        </p:sp>
        <p:cxnSp>
          <p:nvCxnSpPr>
            <p:cNvPr id="45" name="Curved Connector 44"/>
            <p:cNvCxnSpPr/>
            <p:nvPr/>
          </p:nvCxnSpPr>
          <p:spPr>
            <a:xfrm rot="10800000" flipV="1">
              <a:off x="15917673" y="3052065"/>
              <a:ext cx="1759932" cy="34942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7316011" y="4614613"/>
              <a:ext cx="27590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supervision</a:t>
              </a:r>
            </a:p>
          </p:txBody>
        </p:sp>
        <p:cxnSp>
          <p:nvCxnSpPr>
            <p:cNvPr id="49" name="Curved Connector 48"/>
            <p:cNvCxnSpPr/>
            <p:nvPr/>
          </p:nvCxnSpPr>
          <p:spPr>
            <a:xfrm rot="10800000" flipV="1">
              <a:off x="15556079" y="5059891"/>
              <a:ext cx="1759932" cy="34942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7316011" y="6864972"/>
              <a:ext cx="27590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supervision</a:t>
              </a:r>
            </a:p>
          </p:txBody>
        </p:sp>
        <p:cxnSp>
          <p:nvCxnSpPr>
            <p:cNvPr id="53" name="Curved Connector 52"/>
            <p:cNvCxnSpPr/>
            <p:nvPr/>
          </p:nvCxnSpPr>
          <p:spPr>
            <a:xfrm rot="10800000" flipV="1">
              <a:off x="15556079" y="7310250"/>
              <a:ext cx="1759932" cy="34942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68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12852719" y="4686043"/>
            <a:ext cx="4375386" cy="7183946"/>
          </a:xfrm>
          <a:prstGeom prst="roundRect">
            <a:avLst>
              <a:gd name="adj" fmla="val 6986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 dirty="0">
              <a:solidFill>
                <a:prstClr val="black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303065" y="4686043"/>
            <a:ext cx="4806326" cy="7183946"/>
          </a:xfrm>
          <a:prstGeom prst="roundRect">
            <a:avLst>
              <a:gd name="adj" fmla="val 6986"/>
            </a:avLst>
          </a:prstGeom>
          <a:solidFill>
            <a:schemeClr val="accent1">
              <a:lumMod val="20000"/>
              <a:lumOff val="80000"/>
            </a:schemeClr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 dirty="0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013408" y="7867051"/>
            <a:ext cx="3011852" cy="57787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black"/>
                </a:solidFill>
                <a:latin typeface="Avenir Book"/>
                <a:cs typeface="Avenir Book"/>
              </a:rPr>
              <a:t>Memory Module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7557363" y="7252247"/>
            <a:ext cx="3185974" cy="2022282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800" kern="1200" dirty="0">
                <a:solidFill>
                  <a:prstClr val="black"/>
                </a:solidFill>
                <a:latin typeface="Avenir Book"/>
                <a:cs typeface="Avenir Book"/>
              </a:rPr>
              <a:t>Controller module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9401506" y="11448452"/>
            <a:ext cx="0" cy="1138724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065440" y="12472815"/>
            <a:ext cx="2654700" cy="577870"/>
          </a:xfrm>
          <a:prstGeom prst="rect">
            <a:avLst/>
          </a:prstGeom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4000" kern="1200" dirty="0">
                <a:solidFill>
                  <a:prstClr val="black"/>
                </a:solidFill>
                <a:latin typeface="Avenir Book"/>
                <a:cs typeface="Avenir Book"/>
              </a:rPr>
              <a:t>Input</a:t>
            </a:r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End-to-end Memory Networks </a:t>
            </a:r>
            <a:r>
              <a:rPr lang="en-US" sz="4000" dirty="0" smtClean="0">
                <a:latin typeface="FreightSansLFPro" charset="0"/>
                <a:ea typeface="FreightSansLFPro" charset="0"/>
                <a:cs typeface="FreightSansLFPro" charset="0"/>
              </a:rPr>
              <a:t>(</a:t>
            </a:r>
            <a:r>
              <a:rPr lang="en-US" sz="4000" dirty="0" err="1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Sukhbaatar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et al., NIPS15)</a:t>
            </a:r>
            <a:endParaRPr lang="en-US" sz="4000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691745" y="2606787"/>
            <a:ext cx="6744950" cy="2346366"/>
            <a:chOff x="5321872" y="1303393"/>
            <a:chExt cx="3372475" cy="1173183"/>
          </a:xfrm>
        </p:grpSpPr>
        <p:sp>
          <p:nvSpPr>
            <p:cNvPr id="78" name="Rectangle 77"/>
            <p:cNvSpPr/>
            <p:nvPr/>
          </p:nvSpPr>
          <p:spPr>
            <a:xfrm>
              <a:off x="5321872" y="1541316"/>
              <a:ext cx="1327350" cy="288935"/>
            </a:xfrm>
            <a:prstGeom prst="rect">
              <a:avLst/>
            </a:prstGeom>
            <a:ln w="12700" cmpd="sng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prstClr val="black"/>
                  </a:solidFill>
                  <a:latin typeface="Avenir Book"/>
                  <a:cs typeface="Avenir Book"/>
                </a:rPr>
                <a:t>Output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5979836" y="1882622"/>
              <a:ext cx="1710" cy="593954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314802" y="1303393"/>
              <a:ext cx="137954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1828800" hangingPunct="1">
                <a:lnSpc>
                  <a:spcPct val="100000"/>
                </a:lnSpc>
              </a:pPr>
              <a:r>
                <a:rPr lang="en-US" sz="4000" kern="1200" dirty="0">
                  <a:solidFill>
                    <a:srgbClr val="FF0000"/>
                  </a:solidFill>
                  <a:latin typeface="Avenir Book"/>
                  <a:ea typeface=""/>
                  <a:cs typeface="Avenir Book"/>
                </a:rPr>
                <a:t>supervision</a:t>
              </a:r>
            </a:p>
          </p:txBody>
        </p:sp>
        <p:cxnSp>
          <p:nvCxnSpPr>
            <p:cNvPr id="45" name="Curved Connector 44"/>
            <p:cNvCxnSpPr/>
            <p:nvPr/>
          </p:nvCxnSpPr>
          <p:spPr>
            <a:xfrm rot="10800000" flipV="1">
              <a:off x="6434836" y="1526032"/>
              <a:ext cx="879966" cy="17471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6" name="Picture 45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951" y="10337817"/>
            <a:ext cx="778866" cy="825598"/>
          </a:xfrm>
          <a:prstGeom prst="rect">
            <a:avLst/>
          </a:prstGeom>
        </p:spPr>
      </p:pic>
      <p:cxnSp>
        <p:nvCxnSpPr>
          <p:cNvPr id="32" name="Elbow Connector 31"/>
          <p:cNvCxnSpPr/>
          <p:nvPr/>
        </p:nvCxnSpPr>
        <p:spPr>
          <a:xfrm rot="5400000" flipH="1" flipV="1">
            <a:off x="11546388" y="9124179"/>
            <a:ext cx="1309400" cy="5616594"/>
          </a:xfrm>
          <a:prstGeom prst="bentConnector3">
            <a:avLst>
              <a:gd name="adj1" fmla="val 29339"/>
            </a:avLst>
          </a:prstGeom>
          <a:ln w="12700" cmpd="sng">
            <a:prstDash val="sys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595" y="10782269"/>
            <a:ext cx="3963510" cy="58648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12397" y="5180538"/>
            <a:ext cx="6762746" cy="2803076"/>
            <a:chOff x="2782198" y="2590269"/>
            <a:chExt cx="3381373" cy="1401538"/>
          </a:xfrm>
        </p:grpSpPr>
        <p:pic>
          <p:nvPicPr>
            <p:cNvPr id="23" name="Picture 22" descr="gif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811" y="2590269"/>
              <a:ext cx="365760" cy="372932"/>
            </a:xfrm>
            <a:prstGeom prst="rect">
              <a:avLst/>
            </a:prstGeom>
          </p:spPr>
        </p:pic>
        <p:cxnSp>
          <p:nvCxnSpPr>
            <p:cNvPr id="51" name="Straight Arrow Connector 50"/>
            <p:cNvCxnSpPr/>
            <p:nvPr/>
          </p:nvCxnSpPr>
          <p:spPr>
            <a:xfrm flipV="1">
              <a:off x="5979836" y="3029318"/>
              <a:ext cx="1710" cy="593954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 rot="480758">
              <a:off x="2782198" y="3717316"/>
              <a:ext cx="2921281" cy="274491"/>
              <a:chOff x="7387347" y="5729664"/>
              <a:chExt cx="1442898" cy="274491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7530132" y="5729664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prstClr val="black"/>
                    </a:solidFill>
                    <a:latin typeface="Avenir Book"/>
                    <a:cs typeface="Avenir Book"/>
                  </a:rPr>
                  <a:t>addressing</a:t>
                </a: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 rot="10147992">
              <a:off x="2799574" y="2723232"/>
              <a:ext cx="2921281" cy="305080"/>
              <a:chOff x="7387347" y="5741043"/>
              <a:chExt cx="1442898" cy="305080"/>
            </a:xfrm>
          </p:grpSpPr>
          <p:sp>
            <p:nvSpPr>
              <p:cNvPr id="107" name="Rectangle 106"/>
              <p:cNvSpPr/>
              <p:nvPr/>
            </p:nvSpPr>
            <p:spPr>
              <a:xfrm rot="10712257">
                <a:off x="8138987" y="5771632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prstClr val="black"/>
                    </a:solidFill>
                    <a:latin typeface="Avenir Book"/>
                    <a:cs typeface="Avenir Book"/>
                  </a:rPr>
                  <a:t>read</a:t>
                </a:r>
              </a:p>
            </p:txBody>
          </p:sp>
          <p:cxnSp>
            <p:nvCxnSpPr>
              <p:cNvPr id="108" name="Straight Arrow Connector 107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8655686" y="7693874"/>
            <a:ext cx="6714396" cy="2947344"/>
            <a:chOff x="2803843" y="3846937"/>
            <a:chExt cx="3357198" cy="1473672"/>
          </a:xfrm>
        </p:grpSpPr>
        <p:pic>
          <p:nvPicPr>
            <p:cNvPr id="47" name="Picture 46" descr="gif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341" y="3846937"/>
              <a:ext cx="360700" cy="367773"/>
            </a:xfrm>
            <a:prstGeom prst="rect">
              <a:avLst/>
            </a:prstGeom>
          </p:spPr>
        </p:pic>
        <p:cxnSp>
          <p:nvCxnSpPr>
            <p:cNvPr id="50" name="Straight Arrow Connector 49"/>
            <p:cNvCxnSpPr/>
            <p:nvPr/>
          </p:nvCxnSpPr>
          <p:spPr>
            <a:xfrm flipV="1">
              <a:off x="5979836" y="4409532"/>
              <a:ext cx="1710" cy="632486"/>
            </a:xfrm>
            <a:prstGeom prst="straightConnector1">
              <a:avLst/>
            </a:prstGeom>
            <a:ln w="28575" cmpd="sng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 rot="480758">
              <a:off x="2803843" y="5046118"/>
              <a:ext cx="2921281" cy="274491"/>
              <a:chOff x="7387347" y="5729664"/>
              <a:chExt cx="1442898" cy="274491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7530132" y="5729664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prstClr val="black"/>
                    </a:solidFill>
                    <a:latin typeface="Avenir Book"/>
                    <a:cs typeface="Avenir Book"/>
                  </a:rPr>
                  <a:t>addressing</a:t>
                </a:r>
              </a:p>
            </p:txBody>
          </p:sp>
          <p:cxnSp>
            <p:nvCxnSpPr>
              <p:cNvPr id="111" name="Straight Arrow Connector 110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 rot="10147992">
              <a:off x="2806189" y="4059549"/>
              <a:ext cx="2921281" cy="305080"/>
              <a:chOff x="7387347" y="5741043"/>
              <a:chExt cx="1442898" cy="305080"/>
            </a:xfrm>
          </p:grpSpPr>
          <p:sp>
            <p:nvSpPr>
              <p:cNvPr id="113" name="Rectangle 112"/>
              <p:cNvSpPr/>
              <p:nvPr/>
            </p:nvSpPr>
            <p:spPr>
              <a:xfrm rot="10712257">
                <a:off x="8138987" y="5771632"/>
                <a:ext cx="648237" cy="274491"/>
              </a:xfrm>
              <a:prstGeom prst="rect">
                <a:avLst/>
              </a:prstGeom>
              <a:noFill/>
              <a:ln w="127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prstClr val="black"/>
                    </a:solidFill>
                    <a:latin typeface="Avenir Book"/>
                    <a:cs typeface="Avenir Book"/>
                  </a:rPr>
                  <a:t>read</a:t>
                </a:r>
              </a:p>
            </p:txBody>
          </p:sp>
          <p:cxnSp>
            <p:nvCxnSpPr>
              <p:cNvPr id="114" name="Straight Arrow Connector 113"/>
              <p:cNvCxnSpPr/>
              <p:nvPr/>
            </p:nvCxnSpPr>
            <p:spPr>
              <a:xfrm flipH="1">
                <a:off x="7387347" y="5741043"/>
                <a:ext cx="1442898" cy="0"/>
              </a:xfrm>
              <a:prstGeom prst="straightConnector1">
                <a:avLst/>
              </a:prstGeom>
              <a:ln w="28575" cmpd="sng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536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EDEEF1"/>
      </a:dk1>
      <a:lt1>
        <a:srgbClr val="7D849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reightSansLFPro Medium"/>
        <a:ea typeface="FreightSansLFPro Medium"/>
        <a:cs typeface="FreightSansLFPro Medium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FreightSansLFPro"/>
            <a:ea typeface="FreightSansLFPro"/>
            <a:cs typeface="FreightSansLFPro"/>
            <a:sym typeface="FreightSansLF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0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3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6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8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9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5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10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11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reightSansLFPro Medium"/>
        <a:ea typeface="FreightSansLFPro Medium"/>
        <a:cs typeface="FreightSansLFPro Medium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FreightSansLFPro"/>
            <a:ea typeface="FreightSansLFPro"/>
            <a:cs typeface="FreightSansLFPro"/>
            <a:sym typeface="FreightSansLF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3256</Words>
  <Application>Microsoft Macintosh PowerPoint</Application>
  <PresentationFormat>Custom</PresentationFormat>
  <Paragraphs>557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23</vt:i4>
      </vt:variant>
      <vt:variant>
        <vt:lpstr>Slide Titles</vt:lpstr>
      </vt:variant>
      <vt:variant>
        <vt:i4>48</vt:i4>
      </vt:variant>
    </vt:vector>
  </HeadingPairs>
  <TitlesOfParts>
    <vt:vector size="87" baseType="lpstr">
      <vt:lpstr>Avenir Book</vt:lpstr>
      <vt:lpstr>Calibri</vt:lpstr>
      <vt:lpstr>Calibri Light</vt:lpstr>
      <vt:lpstr>FreightSans Pro Book</vt:lpstr>
      <vt:lpstr>FreightSansLFPro</vt:lpstr>
      <vt:lpstr>FreightSansLFPro Light</vt:lpstr>
      <vt:lpstr>FreightSansLFPro Medium</vt:lpstr>
      <vt:lpstr>FreightSansLFPro Semibold</vt:lpstr>
      <vt:lpstr>Lucida Grande</vt:lpstr>
      <vt:lpstr>News Gothic MT</vt:lpstr>
      <vt:lpstr>Times New Roman</vt:lpstr>
      <vt:lpstr>Vista Sans OT Reg</vt:lpstr>
      <vt:lpstr>Wingdings</vt:lpstr>
      <vt:lpstr>Wingdings 2</vt:lpstr>
      <vt:lpstr>ヒラギノ角ゴ ProN W3</vt:lpstr>
      <vt:lpstr>Arial</vt:lpstr>
      <vt:lpstr>White</vt:lpstr>
      <vt:lpstr>Office Theme</vt:lpstr>
      <vt:lpstr>1_Office Theme</vt:lpstr>
      <vt:lpstr>Breeze</vt:lpstr>
      <vt:lpstr>2_Office Theme</vt:lpstr>
      <vt:lpstr>3_Office Theme</vt:lpstr>
      <vt:lpstr>4_Breeze</vt:lpstr>
      <vt:lpstr>4_Office Theme</vt:lpstr>
      <vt:lpstr>5_Office Theme</vt:lpstr>
      <vt:lpstr>6_Office Theme</vt:lpstr>
      <vt:lpstr>7_Office Theme</vt:lpstr>
      <vt:lpstr>8_Office Theme</vt:lpstr>
      <vt:lpstr>2_Breeze</vt:lpstr>
      <vt:lpstr>3_Breeze</vt:lpstr>
      <vt:lpstr>6_Breeze</vt:lpstr>
      <vt:lpstr>8_Breeze</vt:lpstr>
      <vt:lpstr>9_Breeze</vt:lpstr>
      <vt:lpstr>9_Office Theme</vt:lpstr>
      <vt:lpstr>10_Office Theme</vt:lpstr>
      <vt:lpstr>11_Office Theme</vt:lpstr>
      <vt:lpstr>5_Breeze</vt:lpstr>
      <vt:lpstr>10_Breeze</vt:lpstr>
      <vt:lpstr>11_Breeze</vt:lpstr>
      <vt:lpstr>PowerPoint Presentation</vt:lpstr>
      <vt:lpstr>Memory Networks  for Language Understanding</vt:lpstr>
      <vt:lpstr>Bots?</vt:lpstr>
      <vt:lpstr>End-to-End Dialog Agents</vt:lpstr>
      <vt:lpstr>Memory Networks (Weston et al., ICLR15; Sukhbaatar et al., NIPS15)</vt:lpstr>
      <vt:lpstr>bAbI Tasks (Weston et al., ICLR16)</vt:lpstr>
      <vt:lpstr>PowerPoint Presentation</vt:lpstr>
      <vt:lpstr>Memory Networks (Weston et al., ICLR15)</vt:lpstr>
      <vt:lpstr>End-to-end Memory Networks (Sukhbaatar et al., NIPS15)</vt:lpstr>
      <vt:lpstr>Memory Module</vt:lpstr>
      <vt:lpstr>Memory Networks on bAbI</vt:lpstr>
      <vt:lpstr>Dashboard</vt:lpstr>
      <vt:lpstr>Attention during memory lookups</vt:lpstr>
      <vt:lpstr>Related Memory Models    (published before or ~same time as original paper)</vt:lpstr>
      <vt:lpstr>Learning of Basic Algorithms using Reasoning, Attention, Memory (RAM)       (e.g. addition, multiplication, sorting)</vt:lpstr>
      <vt:lpstr>How about on real data? In other conditions?</vt:lpstr>
      <vt:lpstr>Story Understanding</vt:lpstr>
      <vt:lpstr>Children’s Books Test (CBT) (Hill et al., ICLR16)</vt:lpstr>
      <vt:lpstr>Memory Networks on CBT</vt:lpstr>
      <vt:lpstr>Different Word Types / Different Models</vt:lpstr>
      <vt:lpstr>PowerPoint Presentation</vt:lpstr>
      <vt:lpstr>Latest Fresh Results</vt:lpstr>
      <vt:lpstr>Open Question Answering</vt:lpstr>
      <vt:lpstr>Open-domain Question Answering</vt:lpstr>
      <vt:lpstr>Information Extraction</vt:lpstr>
      <vt:lpstr>Question Answering Directly from Text</vt:lpstr>
      <vt:lpstr>MovieQA (Miller et al., arxiv16)</vt:lpstr>
      <vt:lpstr>Memory Networks for QA from KB (Bordes et al., arxiv15)</vt:lpstr>
      <vt:lpstr>Memory Networks for QA from Text (Hill et al., ICLR16)</vt:lpstr>
      <vt:lpstr>Memory Networks on MovieQA</vt:lpstr>
      <vt:lpstr>Structuring Memories</vt:lpstr>
      <vt:lpstr>Key-Value Memory Networks on KB</vt:lpstr>
      <vt:lpstr>Key-Value Memory Networks on Text</vt:lpstr>
      <vt:lpstr>Results on MovieQA</vt:lpstr>
      <vt:lpstr>Synthetic Documents</vt:lpstr>
      <vt:lpstr>Synthetic Documents Analysis</vt:lpstr>
      <vt:lpstr>WikiQA (Yang et al., EMNLP15)</vt:lpstr>
      <vt:lpstr>Dialog</vt:lpstr>
      <vt:lpstr>How about on dialog data? </vt:lpstr>
      <vt:lpstr>Combines QA with Dialog Tasks (Dodge et al., ICLR16)</vt:lpstr>
      <vt:lpstr>Ubuntu Data (Lowe et al. McGill, ‘15)</vt:lpstr>
      <vt:lpstr>Goal-oriented Dialog (Bordes et al., arxiv16)</vt:lpstr>
      <vt:lpstr>Next Steps</vt:lpstr>
      <vt:lpstr>Variants of the class…</vt:lpstr>
      <vt:lpstr>Conclusion</vt:lpstr>
      <vt:lpstr>Open Research</vt:lpstr>
      <vt:lpstr>RepEval @ ACL 2016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AntoineBordes</cp:lastModifiedBy>
  <cp:revision>110</cp:revision>
  <dcterms:modified xsi:type="dcterms:W3CDTF">2016-07-28T14:24:40Z</dcterms:modified>
</cp:coreProperties>
</file>